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</p:sldMasterIdLst>
  <p:notesMasterIdLst>
    <p:notesMasterId r:id="rId27"/>
  </p:notesMasterIdLst>
  <p:sldIdLst>
    <p:sldId id="256" r:id="rId10"/>
    <p:sldId id="257" r:id="rId11"/>
    <p:sldId id="270" r:id="rId12"/>
    <p:sldId id="271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9" r:id="rId22"/>
    <p:sldId id="268" r:id="rId23"/>
    <p:sldId id="266" r:id="rId24"/>
    <p:sldId id="267" r:id="rId25"/>
    <p:sldId id="272" r:id="rId26"/>
  </p:sldIdLst>
  <p:sldSz cx="10080625" cy="5670550"/>
  <p:notesSz cx="7315200" cy="9601200"/>
  <p:defaultTextStyle>
    <a:defPPr>
      <a:defRPr lang="en-GB"/>
    </a:defPPr>
    <a:lvl1pPr algn="l" defTabSz="457200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1pPr>
    <a:lvl2pPr marL="742950" indent="-285750" algn="l" defTabSz="457200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2pPr>
    <a:lvl3pPr marL="1143000" indent="-228600" algn="l" defTabSz="457200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3pPr>
    <a:lvl4pPr marL="1600200" indent="-228600" algn="l" defTabSz="457200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4pPr>
    <a:lvl5pPr marL="2057400" indent="-228600" algn="l" defTabSz="457200" rtl="0" fontAlgn="base" hangingPunct="0">
      <a:lnSpc>
        <a:spcPct val="93000"/>
      </a:lnSpc>
      <a:spcBef>
        <a:spcPts val="13"/>
      </a:spcBef>
      <a:spcAft>
        <a:spcPts val="13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6" userDrawn="1">
          <p15:clr>
            <a:srgbClr val="A4A3A4"/>
          </p15:clr>
        </p15:guide>
        <p15:guide id="2" pos="209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594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586"/>
        <p:guide pos="20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92E0213A-80D8-D61B-4B51-479D8CE712E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58788" y="730250"/>
            <a:ext cx="6396037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AEE8A785-E71A-F77B-9589-6B0D844375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213" y="4560392"/>
            <a:ext cx="5851239" cy="431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5A9E841-41DE-0ABA-A909-41D78C771B3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173709" cy="47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292F27-14DD-B68D-C899-C29010665FC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139956" y="0"/>
            <a:ext cx="3173709" cy="47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8A2951E4-862E-BC17-4741-1424BCCE8AC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1" y="9120783"/>
            <a:ext cx="3173709" cy="47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EBAE07DA-E186-399F-ABA9-4A7A74BBEEB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39956" y="9120783"/>
            <a:ext cx="3173709" cy="47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23733" algn="l"/>
                <a:tab pos="847466" algn="l"/>
                <a:tab pos="1271199" algn="l"/>
                <a:tab pos="1694932" algn="l"/>
                <a:tab pos="2118665" algn="l"/>
                <a:tab pos="2542398" algn="l"/>
                <a:tab pos="296613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fld id="{EF952B83-75AB-4472-BBD4-D2ED44D566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EC66477C-4EA9-4A3A-5A8D-91755B5D00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44F312-11D5-49E0-9141-50AA7239DE9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FAC960D5-FEAE-64EC-F220-36ADD718AA2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58788" y="730250"/>
            <a:ext cx="63976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6BFCC13-5CB4-91CC-3EB0-62D36FB29B6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5CA17273-DBD3-564A-F945-466BAEB4B50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14F8A8-94DC-42F8-AFE5-26F2BFC7AB0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7EEE8068-D2A0-4D73-AE9A-6F4DABDA66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5C747DE-5B28-3475-3784-B7A3E870E84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D5518C1C-5EDE-767F-5F24-1A4E49D590D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7CADD1-6825-43B7-83ED-17B00449B09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21793C34-80A0-35A5-6B65-79FBA29EC30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87D0CB12-E413-4FEC-ACC4-A0F873333ED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F27A439C-44B1-98B8-C8DF-F7B326F3B0A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DCE1AA-904B-44C4-8633-0BD1F72B56F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7DCD34C0-BBE4-FA22-45C3-41EE3742B92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BA9C4BA-E635-C850-6198-6C973E4D969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F27A439C-44B1-98B8-C8DF-F7B326F3B0A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DCE1AA-904B-44C4-8633-0BD1F72B56F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7DCD34C0-BBE4-FA22-45C3-41EE3742B92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BA9C4BA-E635-C850-6198-6C973E4D969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267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922B8582-5191-BA86-8047-C56B2D5074B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A7D697-AD0F-4A79-9848-FAC92757CAA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3296092D-6F87-685B-B010-A1AA4C41A4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5D95EED8-AF9D-5853-93F6-7BAA6A0C78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4183B937-A770-7379-1E46-326C65BBAE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B03025-0806-48A9-B10C-AD2E6214115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C67184ED-AD8E-65FC-969B-1565050208E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0A63638-86FD-D090-921C-EFB06D96D4C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4183B937-A770-7379-1E46-326C65BBAE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B03025-0806-48A9-B10C-AD2E6214115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C67184ED-AD8E-65FC-969B-1565050208E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0A63638-86FD-D090-921C-EFB06D96D4C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763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0501C675-2A76-CE3E-8921-6B1F5A5DF9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4C3FBC-2BF0-44CF-97F3-363F6A9AB64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D7C39A65-289C-E2FA-90A9-223B418235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8494CD6-20CB-3B68-E96D-F1BDF7A162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0501C675-2A76-CE3E-8921-6B1F5A5DF9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4C3FBC-2BF0-44CF-97F3-363F6A9AB64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D7C39A65-289C-E2FA-90A9-223B418235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8494CD6-20CB-3B68-E96D-F1BDF7A162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1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0501C675-2A76-CE3E-8921-6B1F5A5DF9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4C3FBC-2BF0-44CF-97F3-363F6A9AB64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D7C39A65-289C-E2FA-90A9-223B418235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8494CD6-20CB-3B68-E96D-F1BDF7A162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72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A8278C52-02B5-C46D-B93E-212C5F475A5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0E1B66-AE7A-46BC-93C2-BB265365D15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6948715D-33CF-1B24-FA14-77B4947A77C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DF679381-3BEE-3192-A330-AD9B57D38FF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908001C8-370C-89F6-1004-BBD7297D87A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DFF71B-1B00-49C9-B8DD-87310CC1C70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35D0081E-F27C-8509-BCF8-7C460E9F2AF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B4BC604A-F1BE-AA06-21C1-512FC418B01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BFA56F4C-47A6-C48C-E2FA-A1C09519C95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858212-00CF-4FCB-88CB-C585DE4F961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8D627616-3D10-6D2D-FFDA-07BF613FA96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4EDB082-67AE-2274-94BE-B85A7B2A0E2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50B68E27-EDC9-63F8-14EB-2B7D5500D1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DF1501-C9AC-4286-92FF-D0B6CCBA866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FBCB4155-9410-FF2A-7E94-67B3DB39352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0BC9E771-E5F3-51EC-5875-F89F35AEF69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272E2DBE-0D9E-1A7E-2437-C5DF7ABFE7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F34A87-819A-4C60-827F-D3685AEC342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D9903F60-5E79-A34E-9007-56696558D1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3025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C624BBB-4B13-8D05-3728-BFD50DDEBF3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213" y="4560392"/>
            <a:ext cx="5852774" cy="43208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98326-D330-DACA-4778-2FF9D7919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BB395-0CA4-5333-572C-56E8DDBA11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122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C1E5-B736-FED0-58F5-AD86346A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626BE2-A040-F57C-B8BC-5ED4B1587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096755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97A13-1DE2-5B60-0AA2-6B2F281E0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C89AA-E7DD-2416-BC53-E46848911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269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E6E04D-E118-2A41-4108-F7068D2FD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2848E-B577-B8CE-ACD6-5834375BB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936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E595E-F803-82FF-6DC3-4EBB1FD7E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68313"/>
            <a:ext cx="9069387" cy="944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212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0FD5-4E24-9AC1-32B6-AD092D273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48279B-F619-BA3A-6D8F-611214A5E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0334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12230-B73A-9314-73C4-63FBF71B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CF430-771B-C054-03CA-09462E4A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015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CA2FD-AB1A-6520-76C2-02283C6DC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50FB6E-B246-54A8-D048-0A0E4C6F1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913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D339-A953-06A4-0FBE-0321496F4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B2FBF-4908-E862-576D-D17DF1ADA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64361-3673-B0E1-668D-F7BD78E25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044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BC61-53A5-83A3-20A3-188063BC3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DC152-D603-64B2-B772-C2B803751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5E41C-1DA5-BB05-3FDF-ACE269202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F7F0EB-03B0-D31A-DA8F-225B5BC9F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79645D-ED74-D84C-AFE6-AEB775479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8215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89575-B09D-CA3D-A7AE-860A51B9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5083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90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80238-F037-F60B-766D-CF6DAB4B9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946F-3B8B-60F1-9683-91438D3D7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3639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F3584-7AD0-6479-92DC-B2043DBAE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67BF-633D-3425-58A5-7EA569102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2747B-CA34-F99C-CA5E-86CAE7E71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621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2004-62B3-2612-3282-7B31A050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DBB44-6946-C26B-7717-ECDA9AC9A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4BB9D-1FFE-E079-C3C7-821A5F475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487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FE1C-4C4A-ECF3-0E95-08C01E5B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3CFAB-05F3-AF49-3864-255AEC425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8774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47576-1A4D-F836-52A5-E8C0AF769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43BFA-C236-B1F6-297A-817F3F99C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61919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66B6-2E8C-0C82-E290-611AF8FF4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F4E1B-718A-5B2E-3096-497A3D988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98168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3B00-35BF-A350-41EF-C9ED2D97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26780-EEC8-1B9A-77FD-225E02229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3179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7CE1E-F145-25FC-D335-E9336C3ED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84771-47CC-60B6-1132-FB0902AE6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324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389C-A775-766F-8DF1-A73BFF4FB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FEA0E-5D5B-B23F-BEFB-4FE212324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28E5D-2838-DA52-5772-41AB3A789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0186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3915C-7200-D90A-E330-B67C247D0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2D96B-3384-3192-2386-2E8467E03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AA4E35-9AD8-7DCF-A0DC-4533F8777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4819A-A9BE-62C1-95AB-BDE7FF360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8964C6-7FF3-1944-7503-14B0519DC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66643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F6711-0B82-0FCC-B878-CFB2C49F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758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5632-D99D-BFEA-C258-3B740759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5DC8F-3ED3-D812-1811-13EB059C6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4134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109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AE706-0137-E27F-5422-71C92DE0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1B884-0B6A-8019-CC44-85AC57008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DB3AC-C7E4-3D0A-AAA6-ADED5524E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33220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0034B-3391-F75D-161B-1A306648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CCFF4D-1E30-7225-7FA6-459EEAF25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77B32-94F1-B21D-D429-C7F153293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74825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25937-B1F1-F57E-72E3-18E67CBC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D0389-56D7-CEBF-05F5-0F0F458DB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389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4E2B4A-7F6F-4179-7EB5-6BC57DE4F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7D4FA-64C6-76FB-9AD8-9789008BC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24064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B416-4966-37BC-4EB4-59CCE0B48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5C7C2-74EB-C8B8-349D-93F8228B3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928372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37CB6-F8A7-B63D-9A87-7E1DE3ECA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7433-EAD7-EF28-D76F-8733EC5A5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4378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24A1A-4AD0-D9AF-D435-DFB04DD0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BE72A-A16E-F2B5-FCDF-8B7036E42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71485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DE166-81D0-F8C2-E91C-2D2F9EF5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FD457-A3CE-3EC7-9E96-EDE90045C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CFCB8-B26F-12BC-90E4-D1FB0FD8D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64595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721E-8806-32B3-2E97-CDC6B386E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56A7A-9D6A-901E-16CC-3A7A066BD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97CBA-2731-8B12-C358-BFF7F22CE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E33920-8569-2135-0FDF-3859C0DEE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42F5E-AC58-B9E6-F3F7-B2555BD7B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020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8E7D1-E79E-D9C8-FDD0-26B59D76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9A071-F4C6-82D8-FF76-5674715B5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66E7D-2EA1-2ED5-4D7E-572B42BD3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511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A8CB3-8639-82EB-D74F-66E79B35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53382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74366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8D651-C729-3C2E-D8C6-4A2BAAF9F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2041A-5E5B-A98B-B45B-0273A9DA5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85618-7B21-CDCD-2BA9-D197AB386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04580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01DD-4EA8-C168-EDB6-B9EABCF4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E8D17-0819-4A9F-C05D-C2EA0CA45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FFC61-A106-1B01-EC12-A8342399C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96801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FB304-6D9F-F515-7F52-F797A7F63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05C2B-D68B-0AEB-7D80-3D6BFF78C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75817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EFC8B6-F441-A972-393E-2BEDA7FEF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8AD6F-518F-90F0-3643-A20249E1F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666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EC9CA-DC8C-92AA-07AB-11B5C1846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BA583-9AA7-6C17-D850-E7440249F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563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B58EC-DD66-B779-E5D8-B4D0073F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90799-63D0-CE57-808C-02D9C8EB2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87432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D45F-141A-CD37-855C-EE22F14C5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9767D-366A-3481-9D52-307A196A1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66557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94722-B62B-3CA1-4661-38905EC4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78230-60B0-9DB9-861F-44B2062A7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3F311-72B4-3EF3-8850-F595A1B0A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661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A6DA-07D3-2EE8-C870-C5548D2F7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80A4A-BB3D-CB54-4D3E-E6271C898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F4FA4-CB1C-C88F-CEAD-5E38530D7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4BD8C1-9629-5E98-2CF8-2390827B6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D57B7B-FE24-ACEC-ED0B-3451C7275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2448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B9AC-B4AC-8FC5-1F31-841B699FF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FAED7-19A9-A934-EDEE-A67FE083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B3A04-50F8-DF59-39A9-346FDC3DC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964175-085A-7D95-BFC0-051865C46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2E4460-8BBD-4BE7-A4CA-4DF9C4555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19467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6C45-98EE-7C28-F3AA-AF10DAE2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4772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7553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99CD-6F01-1EDE-C2B1-D2C425735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5DEAA-E8D4-FBCA-FBF1-ACAFA372D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6710F-3FAF-59DB-78D6-CFB8319C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4305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9132-0FC2-2AAA-840D-29C7F433D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4D025-1FAA-A883-4844-15B7C4D5D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30FF2-0C94-B83B-DBC1-6059E39C3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69165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469F-5417-6EC7-D831-56E4D6FF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593AA-5A77-0968-4AE9-44EDDCE7C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0295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A6D3E5-2664-D5DD-A312-F7F6D1EB3F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0DD1D-053A-F9D2-F6D9-602FC12A8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44675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9DABC-DE35-D618-F4C4-675D76351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E2C6E-7AE3-0BA2-C7C4-1BBCCE0F6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57235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D3CBC-1154-D64A-EF42-11532416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261F-C1CD-DC5D-A001-D40B91AE2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2292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8B40-AFCD-C6FF-9850-F20B1673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85DF-2413-91DF-62A6-A9948ACC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027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3108-7694-7AFB-A13E-4EFC0602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94050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2BAB6-B9F3-4D6A-5003-C860FE69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8506A-1797-096E-A262-9235FD359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BEA06-BA5C-C74F-FA1E-F81B2EF73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37874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799D-A119-A61D-D5EA-155E3708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0F4D8-6E2E-ED60-17F6-E9D19CFDB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9DAA7-8436-BDB1-7780-438CB4098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D81E2-BD2E-B6A9-7AE6-26D6A6758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C4251C-49C5-5F6C-D192-887453D71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9823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F9081-0658-84D8-B603-87A37279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44191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7749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A197-F009-A422-20DB-B7A2292A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E52AC-D804-DE68-7B02-585545408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4B852-075C-EEF3-964B-FE6F20327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6188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D8A5-4AB4-940E-3300-58E503BA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1171C-E661-EC81-7294-520C81FBD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8A191-FAD2-3689-83CE-B61370312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1820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CD4C7-07F1-60AA-E4AC-984B92A2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736CE-697C-C2AC-0218-A5831D22B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33020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AE2792-5636-61B9-912C-D97D1BCA1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D9B1C-43C8-F769-9672-88D0A2A90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04213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F209-2031-D688-B11B-42E1FC08B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703ED-FBE1-AA19-A7FA-F61A742E4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90747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1CF44-7E11-964F-1CB8-78AAFC66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E2763-EDFA-A4F5-6C3C-08F95E20C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966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34386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F49F4-A2DC-77D6-01F0-EE61A05EE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B2F98-4570-950D-8DC0-FEEBE0B3C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7001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280B2-BB80-CA21-F679-A17E024E0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E7986-C42E-6674-E706-5BB9BAF1C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F4702-01AA-91BE-DDF1-D4BAF85CF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477234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F3B0-D35E-D43D-F00A-2886F05F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D4671-0EDA-BED5-18A6-92F461C10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77F13-D1A7-C0AD-B5F1-9B3CFB371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B77D04-D8F6-68DD-5247-C03F70A5C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414376-6533-7B92-E6E7-D06267AFE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93955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DAB71-AC86-187F-5E28-6F89B5EB2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727655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8542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3500-732F-D24B-C414-AF36B6014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50435-63ED-93E5-9DBE-9E2A6E9E8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98489-A5D1-81AF-B363-00DC089BC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165457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C15A-2C89-173D-E992-B2AFC1650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901C44-82AF-CC76-9C2C-740974C91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BBC6A-8480-9ABD-2100-7D9BB47B9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28519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5489-24F8-BE47-9F12-A3C2BB11F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CF57B-F24A-F95E-0F08-08A7807B0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903784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DD49B1-BAFC-F2F1-46FB-D05C9CDE44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A2F23-3454-3BD4-6BCF-27CDB17D8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30414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6FC0-F354-FC79-067D-A90921BDD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9606DC-132D-26EF-2740-CD36F11AC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7412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5C6B2-0993-CD20-F013-BEAB1CAC3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64953-F3AB-8DC4-2E5D-3FB02C936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8ACD7-B968-E93E-AFF9-6165F4299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680887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B670-5B5B-9A3A-FFF9-1F99ECDEE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F8DDF-530E-7F1F-8A36-7680B91CA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633216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1BAA-DB30-D259-D850-9601357B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E0F76-B7DD-AC8E-215F-3683775E0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037277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9F7B-9432-582F-BE7E-FE800A36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A978F-4268-F35A-0FA2-EE9E1553A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5AF2C-0EB2-DB24-87FE-AAF23A2FA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5629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52497-AB9C-9BC1-1786-D6520F6E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5078A-3C55-849A-A901-E219E971F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602A7-4DD4-1BDE-5E08-5091C580D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A7F5D4-0355-60B9-E7BE-8F1C422C8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EF505D-607C-9609-9A6B-5789DEF4C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183018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E3F3-EB9D-7FE1-A664-EFB2993B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98980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91534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BFC0-0220-8A1F-7BE7-7AEC8D54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A8963-17FA-4C4F-BB41-AD140BFE5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64CDB-CD1E-11A6-DD2D-1FE9C63D5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867790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0A9D-B248-C41A-5A01-53EF5D591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9C71B6-FF81-64B9-0BA9-D800878C44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A5D7B-C150-7AA0-1D0B-7D9750545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78146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B70B3-1DB2-55F0-4312-EB55FCD4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027C3-00AF-8228-66BA-01C958758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433661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AB8F2-FB09-7D78-201E-D40F21B77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0750" y="468313"/>
            <a:ext cx="2266950" cy="461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75BDB-42D9-F8B0-9585-C7F1EF871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68313" y="468313"/>
            <a:ext cx="6650037" cy="461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35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A5C2-BC5E-5708-21F4-9F83709D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59DB2A-0363-1EE3-BE2C-8A0E0A81F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D43C6-1870-EF24-1389-845215CAF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2355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F15C-969F-EBB7-7FE6-011404D0D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EF3F1-745B-4A88-C78D-6372DF737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438278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E69A-2CA0-9207-DBFE-2A2AAF57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E7D24-38F7-7D4D-4C8E-040EAC53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883118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CDB49-CD4B-D250-88EE-4B15A70A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378D4-9CA5-4EB9-CBF5-6FABA7312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518822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E7D1-2C6D-E977-8052-8D98C534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303C4-BA9B-2BFA-1E8C-6072FC560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800225"/>
            <a:ext cx="4457700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F35FE-00F0-640C-5FB6-47AAEC7B8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8413" y="1800225"/>
            <a:ext cx="4459287" cy="3286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503204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540CC-DB7B-C6FC-9351-467381B5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EB43-AD25-1BA1-CE63-A7DCDA73F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8B7F4-2B48-65E1-6B0D-D900A5D23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EA0DFC-B743-79E4-DBE7-A3639A4D3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9F0F5-17F0-3644-5A07-15FCA9C72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36281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D3D26-41FA-0F46-FD11-B2A173D3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597163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66606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A458-601B-17C0-8777-31A9EAA5E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4382F-1486-5C6A-5F88-20C1C11B4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3B719-36E9-B381-E7CD-C5C4BF262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839813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37881-D7AF-5FA6-7F7B-4AE73FED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52FD8-8876-5631-1EF2-B22BB28B9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123FBE-87C5-14BE-0AA2-15A01BA36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870430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8E5D-DDB5-A965-5DE9-2669CA3BD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CA7629-FE8F-FBBD-4BDA-B831D2617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53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hyperlink" Target="https://icons8.com/" TargetMode="Externa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hyperlink" Target="https://icons8.com/illustrations/author/5ec7b0e101d0360016f3d1b3" TargetMode="Externa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image" Target="../media/image6.wmf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9BC5178A-F22B-7AC9-5C90-5B9354E64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14800"/>
            <a:ext cx="10080625" cy="15557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6" name="Group 2">
            <a:extLst>
              <a:ext uri="{FF2B5EF4-FFF2-40B4-BE49-F238E27FC236}">
                <a16:creationId xmlns:a16="http://schemas.microsoft.com/office/drawing/2014/main" id="{F5614251-B644-7DE3-35B6-A61089EDBD6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0079038" cy="4113213"/>
            <a:chOff x="0" y="0"/>
            <a:chExt cx="6349" cy="2591"/>
          </a:xfrm>
        </p:grpSpPr>
        <p:sp>
          <p:nvSpPr>
            <p:cNvPr id="1027" name="Rectangle 3">
              <a:extLst>
                <a:ext uri="{FF2B5EF4-FFF2-40B4-BE49-F238E27FC236}">
                  <a16:creationId xmlns:a16="http://schemas.microsoft.com/office/drawing/2014/main" id="{5C3C65DC-D62C-4708-1571-80306EFF8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349" cy="2591"/>
            </a:xfrm>
            <a:prstGeom prst="rect">
              <a:avLst/>
            </a:prstGeom>
            <a:solidFill>
              <a:srgbClr val="E9ECE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4">
              <a:extLst>
                <a:ext uri="{FF2B5EF4-FFF2-40B4-BE49-F238E27FC236}">
                  <a16:creationId xmlns:a16="http://schemas.microsoft.com/office/drawing/2014/main" id="{56529A70-8A0B-329F-DDF6-5B5316BC3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6"/>
              <a:ext cx="978" cy="402"/>
            </a:xfrm>
            <a:prstGeom prst="rect">
              <a:avLst/>
            </a:prstGeom>
            <a:solidFill>
              <a:srgbClr val="343A40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5">
              <a:extLst>
                <a:ext uri="{FF2B5EF4-FFF2-40B4-BE49-F238E27FC236}">
                  <a16:creationId xmlns:a16="http://schemas.microsoft.com/office/drawing/2014/main" id="{ECD3DB5B-F69C-9C3B-B7E2-AC3012A09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210"/>
              <a:ext cx="805" cy="1151"/>
            </a:xfrm>
            <a:prstGeom prst="rect">
              <a:avLst/>
            </a:prstGeom>
            <a:solidFill>
              <a:srgbClr val="CED4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6">
              <a:extLst>
                <a:ext uri="{FF2B5EF4-FFF2-40B4-BE49-F238E27FC236}">
                  <a16:creationId xmlns:a16="http://schemas.microsoft.com/office/drawing/2014/main" id="{B9466084-6D2D-A5ED-3D6A-7BFFD4CA6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" y="346"/>
              <a:ext cx="805" cy="1151"/>
            </a:xfrm>
            <a:prstGeom prst="rect">
              <a:avLst/>
            </a:prstGeom>
            <a:solidFill>
              <a:srgbClr val="DE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7">
              <a:extLst>
                <a:ext uri="{FF2B5EF4-FFF2-40B4-BE49-F238E27FC236}">
                  <a16:creationId xmlns:a16="http://schemas.microsoft.com/office/drawing/2014/main" id="{F6770811-0CE5-F706-E795-75B8425DB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" y="749"/>
              <a:ext cx="229" cy="229"/>
            </a:xfrm>
            <a:prstGeom prst="rect">
              <a:avLst/>
            </a:prstGeom>
            <a:solidFill>
              <a:srgbClr val="ADB5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8">
              <a:extLst>
                <a:ext uri="{FF2B5EF4-FFF2-40B4-BE49-F238E27FC236}">
                  <a16:creationId xmlns:a16="http://schemas.microsoft.com/office/drawing/2014/main" id="{47048239-59FE-905F-124C-18E8D17A5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0"/>
              <a:ext cx="921" cy="575"/>
            </a:xfrm>
            <a:prstGeom prst="rect">
              <a:avLst/>
            </a:prstGeom>
            <a:solidFill>
              <a:srgbClr val="6C75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9">
              <a:extLst>
                <a:ext uri="{FF2B5EF4-FFF2-40B4-BE49-F238E27FC236}">
                  <a16:creationId xmlns:a16="http://schemas.microsoft.com/office/drawing/2014/main" id="{4B7BAB10-6171-0EA6-89AE-80017FE61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8" y="576"/>
              <a:ext cx="633" cy="287"/>
            </a:xfrm>
            <a:prstGeom prst="rect">
              <a:avLst/>
            </a:prstGeom>
            <a:solidFill>
              <a:srgbClr val="DE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0">
              <a:extLst>
                <a:ext uri="{FF2B5EF4-FFF2-40B4-BE49-F238E27FC236}">
                  <a16:creationId xmlns:a16="http://schemas.microsoft.com/office/drawing/2014/main" id="{E3D1DFCF-3F9D-B3DB-E14D-52A1216BE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" y="1094"/>
              <a:ext cx="1957" cy="633"/>
            </a:xfrm>
            <a:prstGeom prst="rect">
              <a:avLst/>
            </a:prstGeom>
            <a:solidFill>
              <a:srgbClr val="CED4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1">
              <a:extLst>
                <a:ext uri="{FF2B5EF4-FFF2-40B4-BE49-F238E27FC236}">
                  <a16:creationId xmlns:a16="http://schemas.microsoft.com/office/drawing/2014/main" id="{D39AAF52-002D-3D04-63FC-3BC486BB3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728"/>
              <a:ext cx="921" cy="633"/>
            </a:xfrm>
            <a:prstGeom prst="rect">
              <a:avLst/>
            </a:prstGeom>
            <a:solidFill>
              <a:srgbClr val="ADB5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">
              <a:extLst>
                <a:ext uri="{FF2B5EF4-FFF2-40B4-BE49-F238E27FC236}">
                  <a16:creationId xmlns:a16="http://schemas.microsoft.com/office/drawing/2014/main" id="{B5D6AE27-8E04-2BE9-EF93-F7E9343DE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922"/>
              <a:ext cx="978" cy="287"/>
            </a:xfrm>
            <a:prstGeom prst="rect">
              <a:avLst/>
            </a:prstGeom>
            <a:solidFill>
              <a:srgbClr val="B2B2B2">
                <a:alpha val="6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">
              <a:extLst>
                <a:ext uri="{FF2B5EF4-FFF2-40B4-BE49-F238E27FC236}">
                  <a16:creationId xmlns:a16="http://schemas.microsoft.com/office/drawing/2014/main" id="{D8E5C728-49AB-1A5F-6D1B-902A43CEA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210"/>
              <a:ext cx="921" cy="1036"/>
            </a:xfrm>
            <a:prstGeom prst="rect">
              <a:avLst/>
            </a:prstGeom>
            <a:solidFill>
              <a:srgbClr val="B2B2B2">
                <a:alpha val="3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4">
              <a:extLst>
                <a:ext uri="{FF2B5EF4-FFF2-40B4-BE49-F238E27FC236}">
                  <a16:creationId xmlns:a16="http://schemas.microsoft.com/office/drawing/2014/main" id="{E8040D1A-0A71-C2CE-E3D6-B31476907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498"/>
              <a:ext cx="345" cy="517"/>
            </a:xfrm>
            <a:prstGeom prst="rect">
              <a:avLst/>
            </a:prstGeom>
            <a:solidFill>
              <a:srgbClr val="F4F4F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5">
              <a:extLst>
                <a:ext uri="{FF2B5EF4-FFF2-40B4-BE49-F238E27FC236}">
                  <a16:creationId xmlns:a16="http://schemas.microsoft.com/office/drawing/2014/main" id="{6201B1D3-01EF-0B4F-82FE-4874C1D8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4" y="0"/>
              <a:ext cx="935" cy="92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6">
              <a:extLst>
                <a:ext uri="{FF2B5EF4-FFF2-40B4-BE49-F238E27FC236}">
                  <a16:creationId xmlns:a16="http://schemas.microsoft.com/office/drawing/2014/main" id="{7B6742FF-7B29-D03A-6F57-9C128046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0"/>
              <a:ext cx="172" cy="633"/>
            </a:xfrm>
            <a:prstGeom prst="rect">
              <a:avLst/>
            </a:prstGeom>
            <a:solidFill>
              <a:srgbClr val="2F455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7">
              <a:extLst>
                <a:ext uri="{FF2B5EF4-FFF2-40B4-BE49-F238E27FC236}">
                  <a16:creationId xmlns:a16="http://schemas.microsoft.com/office/drawing/2014/main" id="{F9044BD5-19AD-FEC2-B8EB-315D0EED7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0"/>
              <a:ext cx="114" cy="5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B05F65F1-B6B3-91BB-7759-77BC06AF1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901"/>
              <a:ext cx="229" cy="690"/>
            </a:xfrm>
            <a:prstGeom prst="rect">
              <a:avLst/>
            </a:prstGeom>
            <a:solidFill>
              <a:srgbClr val="F4F4F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9">
              <a:extLst>
                <a:ext uri="{FF2B5EF4-FFF2-40B4-BE49-F238E27FC236}">
                  <a16:creationId xmlns:a16="http://schemas.microsoft.com/office/drawing/2014/main" id="{2FF06F31-E1BC-6E1E-6FF4-91828EF45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" y="1613"/>
              <a:ext cx="229" cy="97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20">
              <a:extLst>
                <a:ext uri="{FF2B5EF4-FFF2-40B4-BE49-F238E27FC236}">
                  <a16:creationId xmlns:a16="http://schemas.microsoft.com/office/drawing/2014/main" id="{E21425E4-FEBA-1483-8A13-69795B02A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0" y="1152"/>
              <a:ext cx="229" cy="229"/>
            </a:xfrm>
            <a:prstGeom prst="rect">
              <a:avLst/>
            </a:prstGeom>
            <a:solidFill>
              <a:srgbClr val="ADB5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" name="Rectangle 21">
            <a:extLst>
              <a:ext uri="{FF2B5EF4-FFF2-40B4-BE49-F238E27FC236}">
                <a16:creationId xmlns:a16="http://schemas.microsoft.com/office/drawing/2014/main" id="{701FC5A7-CF04-51C9-FEC9-019BF89C4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46" name="Rectangle 22">
            <a:extLst>
              <a:ext uri="{FF2B5EF4-FFF2-40B4-BE49-F238E27FC236}">
                <a16:creationId xmlns:a16="http://schemas.microsoft.com/office/drawing/2014/main" id="{5DC7FC2C-5351-07D8-F87B-41A63EAC6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756" r:id="rId12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BAF27937-7E7E-0512-A107-BAD8C846D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FA2DBE46-95E2-ACB8-94CF-D167AC5FA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grpSp>
        <p:nvGrpSpPr>
          <p:cNvPr id="2051" name="Group 3">
            <a:extLst>
              <a:ext uri="{FF2B5EF4-FFF2-40B4-BE49-F238E27FC236}">
                <a16:creationId xmlns:a16="http://schemas.microsoft.com/office/drawing/2014/main" id="{34597358-A486-8231-9034-7FA7C0752CE8}"/>
              </a:ext>
            </a:extLst>
          </p:cNvPr>
          <p:cNvGrpSpPr>
            <a:grpSpLocks/>
          </p:cNvGrpSpPr>
          <p:nvPr/>
        </p:nvGrpSpPr>
        <p:grpSpPr bwMode="auto">
          <a:xfrm>
            <a:off x="8540750" y="5065713"/>
            <a:ext cx="1279525" cy="912812"/>
            <a:chOff x="5380" y="3191"/>
            <a:chExt cx="806" cy="575"/>
          </a:xfrm>
        </p:grpSpPr>
        <p:grpSp>
          <p:nvGrpSpPr>
            <p:cNvPr id="2052" name="Group 4">
              <a:extLst>
                <a:ext uri="{FF2B5EF4-FFF2-40B4-BE49-F238E27FC236}">
                  <a16:creationId xmlns:a16="http://schemas.microsoft.com/office/drawing/2014/main" id="{83061CB8-CE44-9A4D-DE1E-ACC4EB7342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80" y="3191"/>
              <a:ext cx="806" cy="575"/>
              <a:chOff x="5380" y="3191"/>
              <a:chExt cx="806" cy="575"/>
            </a:xfrm>
          </p:grpSpPr>
          <p:sp>
            <p:nvSpPr>
              <p:cNvPr id="2053" name="Oval 5">
                <a:extLst>
                  <a:ext uri="{FF2B5EF4-FFF2-40B4-BE49-F238E27FC236}">
                    <a16:creationId xmlns:a16="http://schemas.microsoft.com/office/drawing/2014/main" id="{F045E8FE-9D9B-F380-21CA-FE2131E61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6071" y="342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" name="Oval 6">
                <a:extLst>
                  <a:ext uri="{FF2B5EF4-FFF2-40B4-BE49-F238E27FC236}">
                    <a16:creationId xmlns:a16="http://schemas.microsoft.com/office/drawing/2014/main" id="{0607EE64-A7C8-A093-08F8-8F836BCF62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841" y="342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" name="Oval 7">
                <a:extLst>
                  <a:ext uri="{FF2B5EF4-FFF2-40B4-BE49-F238E27FC236}">
                    <a16:creationId xmlns:a16="http://schemas.microsoft.com/office/drawing/2014/main" id="{02556CAE-2777-51DD-BD9C-265D994FE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610" y="342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" name="Oval 8">
                <a:extLst>
                  <a:ext uri="{FF2B5EF4-FFF2-40B4-BE49-F238E27FC236}">
                    <a16:creationId xmlns:a16="http://schemas.microsoft.com/office/drawing/2014/main" id="{A622594D-57E8-CCA1-2EE0-821F112AE4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380" y="342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" name="Oval 9">
                <a:extLst>
                  <a:ext uri="{FF2B5EF4-FFF2-40B4-BE49-F238E27FC236}">
                    <a16:creationId xmlns:a16="http://schemas.microsoft.com/office/drawing/2014/main" id="{7B60A5EC-EB5E-F5C5-6742-7AE1489BD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380" y="3191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" name="Oval 10">
                <a:extLst>
                  <a:ext uri="{FF2B5EF4-FFF2-40B4-BE49-F238E27FC236}">
                    <a16:creationId xmlns:a16="http://schemas.microsoft.com/office/drawing/2014/main" id="{66E8F9BD-667F-3EC1-AA13-B55E80844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610" y="3191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" name="Oval 11">
                <a:extLst>
                  <a:ext uri="{FF2B5EF4-FFF2-40B4-BE49-F238E27FC236}">
                    <a16:creationId xmlns:a16="http://schemas.microsoft.com/office/drawing/2014/main" id="{A635267C-13F7-8C37-19DA-F9902BA36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841" y="3191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" name="Oval 12">
                <a:extLst>
                  <a:ext uri="{FF2B5EF4-FFF2-40B4-BE49-F238E27FC236}">
                    <a16:creationId xmlns:a16="http://schemas.microsoft.com/office/drawing/2014/main" id="{F83EBE98-16BB-C56D-664E-D0FF23BFF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6071" y="3191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" name="Oval 13">
                <a:extLst>
                  <a:ext uri="{FF2B5EF4-FFF2-40B4-BE49-F238E27FC236}">
                    <a16:creationId xmlns:a16="http://schemas.microsoft.com/office/drawing/2014/main" id="{CEF3731A-33D5-E21A-3BFA-595592DC2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6071" y="365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" name="Oval 14">
                <a:extLst>
                  <a:ext uri="{FF2B5EF4-FFF2-40B4-BE49-F238E27FC236}">
                    <a16:creationId xmlns:a16="http://schemas.microsoft.com/office/drawing/2014/main" id="{F304A608-905F-8697-FD46-EE71CF947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841" y="365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Oval 15">
                <a:extLst>
                  <a:ext uri="{FF2B5EF4-FFF2-40B4-BE49-F238E27FC236}">
                    <a16:creationId xmlns:a16="http://schemas.microsoft.com/office/drawing/2014/main" id="{6E991FC7-80F8-5B62-E780-CCF656D35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610" y="365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Oval 16">
                <a:extLst>
                  <a:ext uri="{FF2B5EF4-FFF2-40B4-BE49-F238E27FC236}">
                    <a16:creationId xmlns:a16="http://schemas.microsoft.com/office/drawing/2014/main" id="{207B692D-D7E0-8878-CC24-8B83D2BA0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380" y="3652"/>
                <a:ext cx="114" cy="114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>
                <a:noFill/>
              </a:ln>
              <a:effectLst>
                <a:outerShdw dist="103351" dir="2700000" algn="ctr" rotWithShape="0">
                  <a:srgbClr val="808080">
                    <a:alpha val="6501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5" name="Oval 17">
            <a:extLst>
              <a:ext uri="{FF2B5EF4-FFF2-40B4-BE49-F238E27FC236}">
                <a16:creationId xmlns:a16="http://schemas.microsoft.com/office/drawing/2014/main" id="{8D9EA471-4FDA-8A20-19E4-07D884FD6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1774825"/>
            <a:ext cx="2925762" cy="2925763"/>
          </a:xfrm>
          <a:prstGeom prst="ellipse">
            <a:avLst/>
          </a:prstGeom>
          <a:solidFill>
            <a:srgbClr val="CCCCCC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Oval 18">
            <a:extLst>
              <a:ext uri="{FF2B5EF4-FFF2-40B4-BE49-F238E27FC236}">
                <a16:creationId xmlns:a16="http://schemas.microsoft.com/office/drawing/2014/main" id="{66927709-9EE6-C8DB-B1A9-61730F0FE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1135063"/>
            <a:ext cx="1189038" cy="1189037"/>
          </a:xfrm>
          <a:prstGeom prst="ellipse">
            <a:avLst/>
          </a:prstGeom>
          <a:solidFill>
            <a:srgbClr val="CCCCCC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Oval 19">
            <a:extLst>
              <a:ext uri="{FF2B5EF4-FFF2-40B4-BE49-F238E27FC236}">
                <a16:creationId xmlns:a16="http://schemas.microsoft.com/office/drawing/2014/main" id="{C82AFD49-E718-4F93-0530-20EA3F5DB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4243388"/>
            <a:ext cx="639763" cy="639762"/>
          </a:xfrm>
          <a:prstGeom prst="ellipse">
            <a:avLst/>
          </a:prstGeom>
          <a:solidFill>
            <a:srgbClr val="CCCCCC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55481039-DC27-2C5C-BD3D-DDB26A07B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792163"/>
            <a:ext cx="5526088" cy="414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69" name="Text Box 21">
            <a:extLst>
              <a:ext uri="{FF2B5EF4-FFF2-40B4-BE49-F238E27FC236}">
                <a16:creationId xmlns:a16="http://schemas.microsoft.com/office/drawing/2014/main" id="{41E34927-EBEB-91C4-A8B0-E22FCC378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4846638"/>
            <a:ext cx="2133600" cy="38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754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98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altLang="en-US" sz="1000">
                <a:latin typeface="Lato" charset="0"/>
              </a:rPr>
              <a:t>Illustrations  by </a:t>
            </a:r>
            <a:r>
              <a:rPr lang="en-US" altLang="en-US" sz="1000">
                <a:latin typeface="Lato" charset="0"/>
                <a:hlinkClick r:id="rId15"/>
              </a:rPr>
              <a:t>Pixeltrue</a:t>
            </a:r>
            <a:r>
              <a:rPr lang="en-US" altLang="en-US" sz="1000">
                <a:latin typeface="Lato" charset="0"/>
              </a:rPr>
              <a:t> on </a:t>
            </a:r>
            <a:r>
              <a:rPr lang="en-US" altLang="en-US" sz="1000">
                <a:latin typeface="Lato" charset="0"/>
                <a:hlinkClick r:id="rId16"/>
              </a:rPr>
              <a:t>icons8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C3271AE8-5C68-2E47-A643-090CC9EC5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9291A850-B235-82C7-6BB4-7989C8B61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grpSp>
        <p:nvGrpSpPr>
          <p:cNvPr id="3075" name="Group 3">
            <a:extLst>
              <a:ext uri="{FF2B5EF4-FFF2-40B4-BE49-F238E27FC236}">
                <a16:creationId xmlns:a16="http://schemas.microsoft.com/office/drawing/2014/main" id="{86E27D10-0F60-5C4E-3768-3D9744201614}"/>
              </a:ext>
            </a:extLst>
          </p:cNvPr>
          <p:cNvGrpSpPr>
            <a:grpSpLocks/>
          </p:cNvGrpSpPr>
          <p:nvPr/>
        </p:nvGrpSpPr>
        <p:grpSpPr bwMode="auto">
          <a:xfrm>
            <a:off x="7407275" y="3565525"/>
            <a:ext cx="2376488" cy="4295775"/>
            <a:chOff x="4666" y="2246"/>
            <a:chExt cx="1497" cy="2706"/>
          </a:xfrm>
        </p:grpSpPr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65BE8190-072E-B39B-5CC7-F426A9945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2995"/>
              <a:ext cx="287" cy="1612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22F8D536-CB75-F2A7-6741-D8803069E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5" y="2246"/>
              <a:ext cx="287" cy="1612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Rectangle 6">
              <a:extLst>
                <a:ext uri="{FF2B5EF4-FFF2-40B4-BE49-F238E27FC236}">
                  <a16:creationId xmlns:a16="http://schemas.microsoft.com/office/drawing/2014/main" id="{30483100-3CED-06DF-B46E-4BC585456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" y="3226"/>
              <a:ext cx="805" cy="57"/>
            </a:xfrm>
            <a:prstGeom prst="rect">
              <a:avLst/>
            </a:prstGeom>
            <a:solidFill>
              <a:srgbClr val="CCCCCC">
                <a:alpha val="7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Rectangle 7">
              <a:extLst>
                <a:ext uri="{FF2B5EF4-FFF2-40B4-BE49-F238E27FC236}">
                  <a16:creationId xmlns:a16="http://schemas.microsoft.com/office/drawing/2014/main" id="{04E27FA8-DCE9-0335-65C7-8C3FB76AD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2" y="3341"/>
              <a:ext cx="575" cy="57"/>
            </a:xfrm>
            <a:prstGeom prst="rect">
              <a:avLst/>
            </a:prstGeom>
            <a:solidFill>
              <a:srgbClr val="CCCCCC">
                <a:alpha val="7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Rectangle 8">
              <a:extLst>
                <a:ext uri="{FF2B5EF4-FFF2-40B4-BE49-F238E27FC236}">
                  <a16:creationId xmlns:a16="http://schemas.microsoft.com/office/drawing/2014/main" id="{65A018E8-89DC-1B59-4E99-A1EF5FFC5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7" y="3456"/>
              <a:ext cx="575" cy="57"/>
            </a:xfrm>
            <a:prstGeom prst="rect">
              <a:avLst/>
            </a:prstGeom>
            <a:solidFill>
              <a:srgbClr val="CCCCCC">
                <a:alpha val="7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Rectangle 9">
              <a:extLst>
                <a:ext uri="{FF2B5EF4-FFF2-40B4-BE49-F238E27FC236}">
                  <a16:creationId xmlns:a16="http://schemas.microsoft.com/office/drawing/2014/main" id="{DC6FF6CF-71A0-A343-279A-34B4A0FD3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6" y="3341"/>
              <a:ext cx="287" cy="1612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2" name="Rectangle 10">
            <a:extLst>
              <a:ext uri="{FF2B5EF4-FFF2-40B4-BE49-F238E27FC236}">
                <a16:creationId xmlns:a16="http://schemas.microsoft.com/office/drawing/2014/main" id="{E91F1941-C8CD-8DC8-A7D7-5A9838BC513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63675" y="-1554163"/>
            <a:ext cx="457200" cy="2560638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37A5DCA2-8FC7-7E04-2A6B-427910A858C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39763" y="-365125"/>
            <a:ext cx="457200" cy="2560638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EF75D6FD-47E7-DF7B-02F0-9133DDB7DB32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74638" y="549275"/>
            <a:ext cx="1279525" cy="92075"/>
          </a:xfrm>
          <a:prstGeom prst="rect">
            <a:avLst/>
          </a:prstGeom>
          <a:solidFill>
            <a:srgbClr val="CCCCCC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162D4C81-87DC-310C-DA11-5095A4E8962F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822325" y="365125"/>
            <a:ext cx="914400" cy="92075"/>
          </a:xfrm>
          <a:prstGeom prst="rect">
            <a:avLst/>
          </a:prstGeom>
          <a:solidFill>
            <a:srgbClr val="CCCCCC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37F56B99-88B1-1677-CBEC-9543CEFB9B42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74638" y="182563"/>
            <a:ext cx="914400" cy="92075"/>
          </a:xfrm>
          <a:prstGeom prst="rect">
            <a:avLst/>
          </a:prstGeom>
          <a:solidFill>
            <a:srgbClr val="CCCCCC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FCBAF6AE-9C47-258C-94D4-0C80E1C1C35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193925" y="-2103438"/>
            <a:ext cx="457200" cy="2560638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Oval 16">
            <a:extLst>
              <a:ext uri="{FF2B5EF4-FFF2-40B4-BE49-F238E27FC236}">
                <a16:creationId xmlns:a16="http://schemas.microsoft.com/office/drawing/2014/main" id="{62BC3497-1CB6-6543-3570-100FE63FD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2560638"/>
            <a:ext cx="2743200" cy="2743200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2pPr>
      <a:lvl3pPr marL="11430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3pPr>
      <a:lvl4pPr marL="16002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4pPr>
      <a:lvl5pPr marL="20574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5pPr>
      <a:lvl6pPr marL="25146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6pPr>
      <a:lvl7pPr marL="29718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7pPr>
      <a:lvl8pPr marL="34290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8pPr>
      <a:lvl9pPr marL="3886200" indent="-228600" algn="ctr" defTabSz="457200" rtl="0" fontAlgn="base" hangingPunct="0">
        <a:lnSpc>
          <a:spcPct val="11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Noto Sans" panose="020B0502040504020204" pitchFamily="34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511E78F7-B079-71E1-6B59-B953F9AD8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AAA5EB2-3337-667F-3810-A32B09F9B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4099" name="Oval 3">
            <a:extLst>
              <a:ext uri="{FF2B5EF4-FFF2-40B4-BE49-F238E27FC236}">
                <a16:creationId xmlns:a16="http://schemas.microsoft.com/office/drawing/2014/main" id="{73CAEA64-7A5B-7298-9BA0-7F1751673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2468563"/>
            <a:ext cx="1463675" cy="1463675"/>
          </a:xfrm>
          <a:prstGeom prst="ellipse">
            <a:avLst/>
          </a:prstGeom>
          <a:solidFill>
            <a:srgbClr val="EEEEEE"/>
          </a:solidFill>
          <a:ln>
            <a:noFill/>
          </a:ln>
          <a:effectLst>
            <a:outerShdw dist="103351" dir="2700000" algn="ctr" rotWithShape="0">
              <a:srgbClr val="808080">
                <a:alpha val="20044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>
            <a:extLst>
              <a:ext uri="{FF2B5EF4-FFF2-40B4-BE49-F238E27FC236}">
                <a16:creationId xmlns:a16="http://schemas.microsoft.com/office/drawing/2014/main" id="{E9A767BE-234F-E0A8-0277-292BA076B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1554163"/>
            <a:ext cx="1463675" cy="1463675"/>
          </a:xfrm>
          <a:prstGeom prst="ellipse">
            <a:avLst/>
          </a:prstGeom>
          <a:solidFill>
            <a:srgbClr val="EEEEEE"/>
          </a:solidFill>
          <a:ln>
            <a:noFill/>
          </a:ln>
          <a:effectLst>
            <a:outerShdw dist="103351" dir="2700000" algn="ctr" rotWithShape="0">
              <a:srgbClr val="808080">
                <a:alpha val="20044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>
            <a:extLst>
              <a:ext uri="{FF2B5EF4-FFF2-40B4-BE49-F238E27FC236}">
                <a16:creationId xmlns:a16="http://schemas.microsoft.com/office/drawing/2014/main" id="{95510D7A-E4BD-25BC-4DDE-7C5C838B5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3108325"/>
            <a:ext cx="1463675" cy="1463675"/>
          </a:xfrm>
          <a:prstGeom prst="ellipse">
            <a:avLst/>
          </a:prstGeom>
          <a:solidFill>
            <a:srgbClr val="EEEEEE"/>
          </a:solidFill>
          <a:ln>
            <a:noFill/>
          </a:ln>
          <a:effectLst>
            <a:outerShdw dist="103351" dir="2700000" algn="ctr" rotWithShape="0">
              <a:srgbClr val="808080">
                <a:alpha val="20044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Freeform 6">
            <a:extLst>
              <a:ext uri="{FF2B5EF4-FFF2-40B4-BE49-F238E27FC236}">
                <a16:creationId xmlns:a16="http://schemas.microsoft.com/office/drawing/2014/main" id="{D2BB9E2F-F764-4F79-5C81-DD4000F96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3" y="4114800"/>
            <a:ext cx="914400" cy="823913"/>
          </a:xfrm>
          <a:custGeom>
            <a:avLst/>
            <a:gdLst>
              <a:gd name="T0" fmla="*/ 0 w 2541"/>
              <a:gd name="T1" fmla="*/ 0 h 2287"/>
              <a:gd name="T2" fmla="*/ 2540 w 2541"/>
              <a:gd name="T3" fmla="*/ 1778 h 228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541" h="2287">
                <a:moveTo>
                  <a:pt x="0" y="0"/>
                </a:moveTo>
                <a:cubicBezTo>
                  <a:pt x="508" y="2286"/>
                  <a:pt x="2540" y="1778"/>
                  <a:pt x="2540" y="1778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Freeform 7">
            <a:extLst>
              <a:ext uri="{FF2B5EF4-FFF2-40B4-BE49-F238E27FC236}">
                <a16:creationId xmlns:a16="http://schemas.microsoft.com/office/drawing/2014/main" id="{CBFFD9C7-FCE8-31AD-4AC6-8CB8D1D7F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89038"/>
            <a:ext cx="823913" cy="639762"/>
          </a:xfrm>
          <a:custGeom>
            <a:avLst/>
            <a:gdLst>
              <a:gd name="T0" fmla="*/ 2286 w 2287"/>
              <a:gd name="T1" fmla="*/ 1778 h 1779"/>
              <a:gd name="T2" fmla="*/ 0 w 2287"/>
              <a:gd name="T3" fmla="*/ 0 h 17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87" h="1779">
                <a:moveTo>
                  <a:pt x="2286" y="1778"/>
                </a:moveTo>
                <a:cubicBezTo>
                  <a:pt x="1016" y="1778"/>
                  <a:pt x="2033" y="0"/>
                  <a:pt x="0" y="0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>
            <a:extLst>
              <a:ext uri="{FF2B5EF4-FFF2-40B4-BE49-F238E27FC236}">
                <a16:creationId xmlns:a16="http://schemas.microsoft.com/office/drawing/2014/main" id="{53A2A0C2-3253-FC3D-D4CE-8D915E68A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963" y="2011363"/>
            <a:ext cx="1738312" cy="1189037"/>
          </a:xfrm>
          <a:custGeom>
            <a:avLst/>
            <a:gdLst>
              <a:gd name="T0" fmla="*/ 3302 w 4827"/>
              <a:gd name="T1" fmla="*/ 0 h 3303"/>
              <a:gd name="T2" fmla="*/ 2540 w 4827"/>
              <a:gd name="T3" fmla="*/ 2286 h 3303"/>
              <a:gd name="T4" fmla="*/ 0 w 4827"/>
              <a:gd name="T5" fmla="*/ 3302 h 3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27" h="3303">
                <a:moveTo>
                  <a:pt x="3302" y="0"/>
                </a:moveTo>
                <a:cubicBezTo>
                  <a:pt x="4826" y="1016"/>
                  <a:pt x="3810" y="2286"/>
                  <a:pt x="2540" y="2286"/>
                </a:cubicBezTo>
                <a:cubicBezTo>
                  <a:pt x="1269" y="2286"/>
                  <a:pt x="253" y="2540"/>
                  <a:pt x="0" y="3302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Oval 9">
            <a:extLst>
              <a:ext uri="{FF2B5EF4-FFF2-40B4-BE49-F238E27FC236}">
                <a16:creationId xmlns:a16="http://schemas.microsoft.com/office/drawing/2014/main" id="{947F2C14-48FF-D0D0-0B5A-859EAB7B2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63" y="822325"/>
            <a:ext cx="1409700" cy="1371600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>
            <a:extLst>
              <a:ext uri="{FF2B5EF4-FFF2-40B4-BE49-F238E27FC236}">
                <a16:creationId xmlns:a16="http://schemas.microsoft.com/office/drawing/2014/main" id="{8FE98D21-2CB0-6FE4-37BB-D029DFF2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238" y="4664075"/>
            <a:ext cx="1684337" cy="1646238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>
            <a:extLst>
              <a:ext uri="{FF2B5EF4-FFF2-40B4-BE49-F238E27FC236}">
                <a16:creationId xmlns:a16="http://schemas.microsoft.com/office/drawing/2014/main" id="{59B4B4FE-84C5-9B38-5970-790FB42CC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163" y="1279525"/>
            <a:ext cx="1096962" cy="1006475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F32E0AA-D932-D39E-9FD2-8BB91B4E4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23D4C09-A979-253F-86E1-C0B29CC01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D3B5303C-EB43-79E8-9DD2-D3124FDC9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438" y="3657600"/>
            <a:ext cx="1646237" cy="1646238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4A0DC75C-104F-00DE-9E07-868EE8449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-273050"/>
            <a:ext cx="2193925" cy="2193925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500C1BB9-01DD-4212-B19C-D11DCB221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963" y="3109913"/>
            <a:ext cx="2193925" cy="2193925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624D6817-C21F-5652-2041-BA305F3D4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914400"/>
            <a:ext cx="1646238" cy="1646238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7" name="Group 7">
            <a:extLst>
              <a:ext uri="{FF2B5EF4-FFF2-40B4-BE49-F238E27FC236}">
                <a16:creationId xmlns:a16="http://schemas.microsoft.com/office/drawing/2014/main" id="{D4F0C9EA-076E-33B2-943B-B59B1ECEC907}"/>
              </a:ext>
            </a:extLst>
          </p:cNvPr>
          <p:cNvGrpSpPr>
            <a:grpSpLocks/>
          </p:cNvGrpSpPr>
          <p:nvPr/>
        </p:nvGrpSpPr>
        <p:grpSpPr bwMode="auto">
          <a:xfrm>
            <a:off x="3917950" y="774700"/>
            <a:ext cx="2432050" cy="4337050"/>
            <a:chOff x="2468" y="488"/>
            <a:chExt cx="1532" cy="2732"/>
          </a:xfrm>
        </p:grpSpPr>
        <p:sp>
          <p:nvSpPr>
            <p:cNvPr id="5128" name="AutoShape 8">
              <a:extLst>
                <a:ext uri="{FF2B5EF4-FFF2-40B4-BE49-F238E27FC236}">
                  <a16:creationId xmlns:a16="http://schemas.microsoft.com/office/drawing/2014/main" id="{02A368C8-0D29-944F-097E-48533243A1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 flipH="1" flipV="1">
              <a:off x="3058" y="2128"/>
              <a:ext cx="863" cy="921"/>
            </a:xfrm>
            <a:prstGeom prst="parallelogram">
              <a:avLst>
                <a:gd name="adj" fmla="val 50560"/>
              </a:avLst>
            </a:prstGeom>
            <a:solidFill>
              <a:srgbClr val="DE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AutoShape 9">
              <a:extLst>
                <a:ext uri="{FF2B5EF4-FFF2-40B4-BE49-F238E27FC236}">
                  <a16:creationId xmlns:a16="http://schemas.microsoft.com/office/drawing/2014/main" id="{D9BD3757-1041-B657-F13F-71F1396887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 flipH="1" flipV="1">
              <a:off x="2535" y="1474"/>
              <a:ext cx="863" cy="921"/>
            </a:xfrm>
            <a:prstGeom prst="parallelogram">
              <a:avLst>
                <a:gd name="adj" fmla="val 50560"/>
              </a:avLst>
            </a:prstGeom>
            <a:solidFill>
              <a:srgbClr val="CED4D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AutoShape 10">
              <a:extLst>
                <a:ext uri="{FF2B5EF4-FFF2-40B4-BE49-F238E27FC236}">
                  <a16:creationId xmlns:a16="http://schemas.microsoft.com/office/drawing/2014/main" id="{A3F2EA5E-CF4C-A476-5C16-8B0EDE6DB0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 flipH="1" flipV="1">
              <a:off x="3100" y="1308"/>
              <a:ext cx="863" cy="921"/>
            </a:xfrm>
            <a:prstGeom prst="parallelogram">
              <a:avLst>
                <a:gd name="adj" fmla="val 50560"/>
              </a:avLst>
            </a:prstGeom>
            <a:solidFill>
              <a:srgbClr val="ADB5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AutoShape 11">
              <a:extLst>
                <a:ext uri="{FF2B5EF4-FFF2-40B4-BE49-F238E27FC236}">
                  <a16:creationId xmlns:a16="http://schemas.microsoft.com/office/drawing/2014/main" id="{6C8F2A83-3B31-98EF-1852-86FAB5C6C7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 flipH="1" flipV="1">
              <a:off x="2506" y="619"/>
              <a:ext cx="863" cy="921"/>
            </a:xfrm>
            <a:prstGeom prst="parallelogram">
              <a:avLst>
                <a:gd name="adj" fmla="val 50560"/>
              </a:avLst>
            </a:prstGeom>
            <a:solidFill>
              <a:srgbClr val="6C75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AutoShape 12">
              <a:extLst>
                <a:ext uri="{FF2B5EF4-FFF2-40B4-BE49-F238E27FC236}">
                  <a16:creationId xmlns:a16="http://schemas.microsoft.com/office/drawing/2014/main" id="{601C30F4-EA43-83BA-9138-C66DAA9C4E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 flipH="1" flipV="1">
              <a:off x="3094" y="469"/>
              <a:ext cx="863" cy="921"/>
            </a:xfrm>
            <a:prstGeom prst="parallelogram">
              <a:avLst>
                <a:gd name="adj" fmla="val 50560"/>
              </a:avLst>
            </a:prstGeom>
            <a:solidFill>
              <a:srgbClr val="343A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AutoShape 13">
              <a:extLst>
                <a:ext uri="{FF2B5EF4-FFF2-40B4-BE49-F238E27FC236}">
                  <a16:creationId xmlns:a16="http://schemas.microsoft.com/office/drawing/2014/main" id="{32ED8EDF-653D-766B-8FFF-155788A94E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 flipH="1" flipV="1">
              <a:off x="2540" y="2320"/>
              <a:ext cx="863" cy="921"/>
            </a:xfrm>
            <a:prstGeom prst="parallelogram">
              <a:avLst>
                <a:gd name="adj" fmla="val 50560"/>
              </a:avLst>
            </a:prstGeom>
            <a:solidFill>
              <a:srgbClr val="E9ECE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12E5E2C-DB18-99E4-56F6-83F81FA2B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3DC27DE-2D2A-EF55-586C-2EC7446BF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38070AB8-A5F0-AFAB-621C-0A7B99E80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913" y="1300163"/>
            <a:ext cx="862012" cy="18256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6019C3E0-53CF-F352-EB6A-C21713959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3854450"/>
            <a:ext cx="862013" cy="18256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Oval 5">
            <a:extLst>
              <a:ext uri="{FF2B5EF4-FFF2-40B4-BE49-F238E27FC236}">
                <a16:creationId xmlns:a16="http://schemas.microsoft.com/office/drawing/2014/main" id="{7652D5BC-EFFB-7D95-69B5-AAC8B29C0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838" y="2560638"/>
            <a:ext cx="2193925" cy="2193925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6A875241-4578-82A7-B625-989103F14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731838"/>
            <a:ext cx="1684338" cy="1646237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3EE01C61-00A5-D635-10AC-F62C5E5BF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988" y="3489325"/>
            <a:ext cx="1684337" cy="1646238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Freeform 8">
            <a:extLst>
              <a:ext uri="{FF2B5EF4-FFF2-40B4-BE49-F238E27FC236}">
                <a16:creationId xmlns:a16="http://schemas.microsoft.com/office/drawing/2014/main" id="{C3212E7E-8D7D-C318-EB46-17D135A11473}"/>
              </a:ext>
            </a:extLst>
          </p:cNvPr>
          <p:cNvSpPr>
            <a:spLocks/>
          </p:cNvSpPr>
          <p:nvPr/>
        </p:nvSpPr>
        <p:spPr bwMode="auto">
          <a:xfrm>
            <a:off x="365125" y="1900238"/>
            <a:ext cx="1738313" cy="2011362"/>
          </a:xfrm>
          <a:custGeom>
            <a:avLst/>
            <a:gdLst>
              <a:gd name="T0" fmla="*/ 1270 w 4827"/>
              <a:gd name="T1" fmla="*/ 0 h 5589"/>
              <a:gd name="T2" fmla="*/ 4826 w 4827"/>
              <a:gd name="T3" fmla="*/ 5080 h 558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827" h="5589">
                <a:moveTo>
                  <a:pt x="1270" y="0"/>
                </a:moveTo>
                <a:cubicBezTo>
                  <a:pt x="0" y="2540"/>
                  <a:pt x="2540" y="5588"/>
                  <a:pt x="4826" y="5080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9">
            <a:extLst>
              <a:ext uri="{FF2B5EF4-FFF2-40B4-BE49-F238E27FC236}">
                <a16:creationId xmlns:a16="http://schemas.microsoft.com/office/drawing/2014/main" id="{415FB01F-4FE3-4609-44A2-2C615925AD0D}"/>
              </a:ext>
            </a:extLst>
          </p:cNvPr>
          <p:cNvSpPr>
            <a:spLocks/>
          </p:cNvSpPr>
          <p:nvPr/>
        </p:nvSpPr>
        <p:spPr bwMode="auto">
          <a:xfrm>
            <a:off x="3932238" y="2011363"/>
            <a:ext cx="1189037" cy="1371600"/>
          </a:xfrm>
          <a:custGeom>
            <a:avLst/>
            <a:gdLst>
              <a:gd name="T0" fmla="*/ 0 w 3302"/>
              <a:gd name="T1" fmla="*/ 3810 h 3811"/>
              <a:gd name="T2" fmla="*/ 1270 w 3302"/>
              <a:gd name="T3" fmla="*/ 2795 h 3811"/>
              <a:gd name="T4" fmla="*/ 2540 w 3302"/>
              <a:gd name="T5" fmla="*/ 3048 h 3811"/>
              <a:gd name="T6" fmla="*/ 2540 w 3302"/>
              <a:gd name="T7" fmla="*/ 0 h 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02" h="3811">
                <a:moveTo>
                  <a:pt x="0" y="3810"/>
                </a:moveTo>
                <a:cubicBezTo>
                  <a:pt x="762" y="3048"/>
                  <a:pt x="1271" y="3556"/>
                  <a:pt x="1270" y="2795"/>
                </a:cubicBezTo>
                <a:cubicBezTo>
                  <a:pt x="1270" y="2032"/>
                  <a:pt x="3301" y="2286"/>
                  <a:pt x="2540" y="3048"/>
                </a:cubicBezTo>
                <a:cubicBezTo>
                  <a:pt x="1778" y="3810"/>
                  <a:pt x="1524" y="508"/>
                  <a:pt x="2540" y="0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0">
            <a:extLst>
              <a:ext uri="{FF2B5EF4-FFF2-40B4-BE49-F238E27FC236}">
                <a16:creationId xmlns:a16="http://schemas.microsoft.com/office/drawing/2014/main" id="{4303911A-5A50-F397-41FF-257ABE7AF9AE}"/>
              </a:ext>
            </a:extLst>
          </p:cNvPr>
          <p:cNvSpPr>
            <a:spLocks/>
          </p:cNvSpPr>
          <p:nvPr/>
        </p:nvSpPr>
        <p:spPr bwMode="auto">
          <a:xfrm>
            <a:off x="7497763" y="2103438"/>
            <a:ext cx="1006475" cy="1463675"/>
          </a:xfrm>
          <a:custGeom>
            <a:avLst/>
            <a:gdLst>
              <a:gd name="T0" fmla="*/ 762 w 2795"/>
              <a:gd name="T1" fmla="*/ 4064 h 4065"/>
              <a:gd name="T2" fmla="*/ 2794 w 2795"/>
              <a:gd name="T3" fmla="*/ 2794 h 4065"/>
              <a:gd name="T4" fmla="*/ 762 w 2795"/>
              <a:gd name="T5" fmla="*/ 2540 h 4065"/>
              <a:gd name="T6" fmla="*/ 1524 w 2795"/>
              <a:gd name="T7" fmla="*/ 0 h 40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95" h="4065">
                <a:moveTo>
                  <a:pt x="762" y="4064"/>
                </a:moveTo>
                <a:cubicBezTo>
                  <a:pt x="0" y="3301"/>
                  <a:pt x="2794" y="3555"/>
                  <a:pt x="2794" y="2794"/>
                </a:cubicBezTo>
                <a:cubicBezTo>
                  <a:pt x="2794" y="2032"/>
                  <a:pt x="0" y="1778"/>
                  <a:pt x="762" y="2540"/>
                </a:cubicBezTo>
                <a:cubicBezTo>
                  <a:pt x="1524" y="3302"/>
                  <a:pt x="2540" y="508"/>
                  <a:pt x="1524" y="0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5" name="Picture 11">
            <a:extLst>
              <a:ext uri="{FF2B5EF4-FFF2-40B4-BE49-F238E27FC236}">
                <a16:creationId xmlns:a16="http://schemas.microsoft.com/office/drawing/2014/main" id="{C022C7A4-3A7F-BA0E-291C-74B53A5DC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4754563"/>
            <a:ext cx="862012" cy="18256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6" name="Picture 12">
            <a:extLst>
              <a:ext uri="{FF2B5EF4-FFF2-40B4-BE49-F238E27FC236}">
                <a16:creationId xmlns:a16="http://schemas.microsoft.com/office/drawing/2014/main" id="{444B2CDE-7A5E-8530-37B8-4D5B73DDC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3" y="1300163"/>
            <a:ext cx="862012" cy="18256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47A809AC-420C-EA92-DD7A-A735C9063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75332F2C-9F2C-CA5C-0D56-C655D40D81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id="{DC467570-2BE0-398B-76AA-C17E7397E518}"/>
              </a:ext>
            </a:extLst>
          </p:cNvPr>
          <p:cNvGrpSpPr>
            <a:grpSpLocks/>
          </p:cNvGrpSpPr>
          <p:nvPr/>
        </p:nvGrpSpPr>
        <p:grpSpPr bwMode="auto">
          <a:xfrm>
            <a:off x="3570288" y="1225550"/>
            <a:ext cx="5119687" cy="2924175"/>
            <a:chOff x="2249" y="772"/>
            <a:chExt cx="3225" cy="1842"/>
          </a:xfrm>
        </p:grpSpPr>
        <p:sp>
          <p:nvSpPr>
            <p:cNvPr id="7172" name="Rectangle 4">
              <a:extLst>
                <a:ext uri="{FF2B5EF4-FFF2-40B4-BE49-F238E27FC236}">
                  <a16:creationId xmlns:a16="http://schemas.microsoft.com/office/drawing/2014/main" id="{2EBDC9AB-A336-9A90-A1B2-DB0E67310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" y="963"/>
              <a:ext cx="3103" cy="1651"/>
            </a:xfrm>
            <a:prstGeom prst="rect">
              <a:avLst/>
            </a:prstGeom>
            <a:solidFill>
              <a:srgbClr val="E9ECE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Rectangle 5">
              <a:extLst>
                <a:ext uri="{FF2B5EF4-FFF2-40B4-BE49-F238E27FC236}">
                  <a16:creationId xmlns:a16="http://schemas.microsoft.com/office/drawing/2014/main" id="{2D896493-4043-DE54-B297-4EF2805A6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772"/>
              <a:ext cx="3103" cy="1651"/>
            </a:xfrm>
            <a:prstGeom prst="rect">
              <a:avLst/>
            </a:prstGeom>
            <a:noFill/>
            <a:ln w="18360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4" name="Group 6">
            <a:extLst>
              <a:ext uri="{FF2B5EF4-FFF2-40B4-BE49-F238E27FC236}">
                <a16:creationId xmlns:a16="http://schemas.microsoft.com/office/drawing/2014/main" id="{6A70490E-DE0F-B40A-50E9-F9B9D298C5DE}"/>
              </a:ext>
            </a:extLst>
          </p:cNvPr>
          <p:cNvGrpSpPr>
            <a:grpSpLocks/>
          </p:cNvGrpSpPr>
          <p:nvPr/>
        </p:nvGrpSpPr>
        <p:grpSpPr bwMode="auto">
          <a:xfrm>
            <a:off x="-2093913" y="-403225"/>
            <a:ext cx="4945063" cy="8520113"/>
            <a:chOff x="-1319" y="-254"/>
            <a:chExt cx="3115" cy="5367"/>
          </a:xfrm>
        </p:grpSpPr>
        <p:sp>
          <p:nvSpPr>
            <p:cNvPr id="7175" name="AutoShape 7">
              <a:extLst>
                <a:ext uri="{FF2B5EF4-FFF2-40B4-BE49-F238E27FC236}">
                  <a16:creationId xmlns:a16="http://schemas.microsoft.com/office/drawing/2014/main" id="{EB94635E-C516-7ED8-4E62-8C3C3E822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3" y="2826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CED4D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AutoShape 8">
              <a:extLst>
                <a:ext uri="{FF2B5EF4-FFF2-40B4-BE49-F238E27FC236}">
                  <a16:creationId xmlns:a16="http://schemas.microsoft.com/office/drawing/2014/main" id="{DB09A11F-3227-E94F-55E1-B65A161B41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565" y="3245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343A4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AutoShape 9">
              <a:extLst>
                <a:ext uri="{FF2B5EF4-FFF2-40B4-BE49-F238E27FC236}">
                  <a16:creationId xmlns:a16="http://schemas.microsoft.com/office/drawing/2014/main" id="{746A2CE0-9A56-473F-7C64-EED9BDF9C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44" y="3251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F8F9F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AutoShape 10">
              <a:extLst>
                <a:ext uri="{FF2B5EF4-FFF2-40B4-BE49-F238E27FC236}">
                  <a16:creationId xmlns:a16="http://schemas.microsoft.com/office/drawing/2014/main" id="{BC60AB29-A14E-BDFD-02B2-E1B776AB52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138" y="2827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343A4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79" name="Picture 11">
              <a:extLst>
                <a:ext uri="{FF2B5EF4-FFF2-40B4-BE49-F238E27FC236}">
                  <a16:creationId xmlns:a16="http://schemas.microsoft.com/office/drawing/2014/main" id="{35CE5A2E-265F-B4C5-44F4-7047D99830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4" y="2410"/>
              <a:ext cx="675" cy="482"/>
            </a:xfrm>
            <a:prstGeom prst="rect">
              <a:avLst/>
            </a:prstGeom>
            <a:noFill/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pic>
          <p:nvPicPr>
            <p:cNvPr id="7180" name="Picture 12">
              <a:extLst>
                <a:ext uri="{FF2B5EF4-FFF2-40B4-BE49-F238E27FC236}">
                  <a16:creationId xmlns:a16="http://schemas.microsoft.com/office/drawing/2014/main" id="{F64B595F-52C7-9CF7-F84C-E62CD13E33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40000">
              <a:off x="-998" y="2830"/>
              <a:ext cx="672" cy="482"/>
            </a:xfrm>
            <a:prstGeom prst="rect">
              <a:avLst/>
            </a:prstGeom>
            <a:noFill/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sp>
          <p:nvSpPr>
            <p:cNvPr id="7181" name="AutoShape 13">
              <a:extLst>
                <a:ext uri="{FF2B5EF4-FFF2-40B4-BE49-F238E27FC236}">
                  <a16:creationId xmlns:a16="http://schemas.microsoft.com/office/drawing/2014/main" id="{C1206EAA-AAE2-44F7-CB22-2FE7511022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1409" y="3256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DEE2E6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AutoShape 14">
              <a:extLst>
                <a:ext uri="{FF2B5EF4-FFF2-40B4-BE49-F238E27FC236}">
                  <a16:creationId xmlns:a16="http://schemas.microsoft.com/office/drawing/2014/main" id="{87189347-1DF2-8790-20FD-BB6B4F9AE2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564" y="2406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AutoShape 15">
              <a:extLst>
                <a:ext uri="{FF2B5EF4-FFF2-40B4-BE49-F238E27FC236}">
                  <a16:creationId xmlns:a16="http://schemas.microsoft.com/office/drawing/2014/main" id="{46AA0666-2D4D-7BDB-F085-A5C32A949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139" y="1986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DEE2E6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AutoShape 16">
              <a:extLst>
                <a:ext uri="{FF2B5EF4-FFF2-40B4-BE49-F238E27FC236}">
                  <a16:creationId xmlns:a16="http://schemas.microsoft.com/office/drawing/2014/main" id="{2238B752-BE08-69EA-8A1B-DF3F19D7B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" y="2821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AutoShape 17">
              <a:extLst>
                <a:ext uri="{FF2B5EF4-FFF2-40B4-BE49-F238E27FC236}">
                  <a16:creationId xmlns:a16="http://schemas.microsoft.com/office/drawing/2014/main" id="{45935028-8A09-F4B6-3624-BD281E5674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297" y="2406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E9ECEF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AutoShape 18">
              <a:extLst>
                <a:ext uri="{FF2B5EF4-FFF2-40B4-BE49-F238E27FC236}">
                  <a16:creationId xmlns:a16="http://schemas.microsoft.com/office/drawing/2014/main" id="{1B421AB3-D00E-EE11-DC36-EC146FDD3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" y="3257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CED4D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AutoShape 19">
              <a:extLst>
                <a:ext uri="{FF2B5EF4-FFF2-40B4-BE49-F238E27FC236}">
                  <a16:creationId xmlns:a16="http://schemas.microsoft.com/office/drawing/2014/main" id="{73F21D82-153E-2B78-487F-B3532C0CA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84" y="3252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AutoShape 20">
              <a:extLst>
                <a:ext uri="{FF2B5EF4-FFF2-40B4-BE49-F238E27FC236}">
                  <a16:creationId xmlns:a16="http://schemas.microsoft.com/office/drawing/2014/main" id="{959E806C-BA2B-73D8-A3A8-3D29942FA8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292" y="3256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DEE2E6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AutoShape 21">
              <a:extLst>
                <a:ext uri="{FF2B5EF4-FFF2-40B4-BE49-F238E27FC236}">
                  <a16:creationId xmlns:a16="http://schemas.microsoft.com/office/drawing/2014/main" id="{D31CBF84-BFAC-56B5-D106-D393E04746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60000" flipH="1">
              <a:off x="-146" y="1129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212529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AutoShape 22">
              <a:extLst>
                <a:ext uri="{FF2B5EF4-FFF2-40B4-BE49-F238E27FC236}">
                  <a16:creationId xmlns:a16="http://schemas.microsoft.com/office/drawing/2014/main" id="{669DA548-D087-4241-B5E6-03C1269B94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60000" flipH="1">
              <a:off x="265" y="1555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DEE2E6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AutoShape 23">
              <a:extLst>
                <a:ext uri="{FF2B5EF4-FFF2-40B4-BE49-F238E27FC236}">
                  <a16:creationId xmlns:a16="http://schemas.microsoft.com/office/drawing/2014/main" id="{AEF4201B-C2E7-183B-B61D-EF09A7C315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156" y="1551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AutoShape 24">
              <a:extLst>
                <a:ext uri="{FF2B5EF4-FFF2-40B4-BE49-F238E27FC236}">
                  <a16:creationId xmlns:a16="http://schemas.microsoft.com/office/drawing/2014/main" id="{EA1EB8A6-BE73-809A-D033-778922C8B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715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CED4D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AutoShape 25">
              <a:extLst>
                <a:ext uri="{FF2B5EF4-FFF2-40B4-BE49-F238E27FC236}">
                  <a16:creationId xmlns:a16="http://schemas.microsoft.com/office/drawing/2014/main" id="{95A4EFE8-20E1-24C3-BDEB-48DB8886D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696" y="1134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343A4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94" name="Picture 26">
              <a:extLst>
                <a:ext uri="{FF2B5EF4-FFF2-40B4-BE49-F238E27FC236}">
                  <a16:creationId xmlns:a16="http://schemas.microsoft.com/office/drawing/2014/main" id="{D24FDDDD-86D2-D61C-3C39-65959484C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40000">
              <a:off x="262" y="719"/>
              <a:ext cx="672" cy="482"/>
            </a:xfrm>
            <a:prstGeom prst="rect">
              <a:avLst/>
            </a:prstGeom>
            <a:noFill/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sp>
          <p:nvSpPr>
            <p:cNvPr id="7195" name="AutoShape 27">
              <a:extLst>
                <a:ext uri="{FF2B5EF4-FFF2-40B4-BE49-F238E27FC236}">
                  <a16:creationId xmlns:a16="http://schemas.microsoft.com/office/drawing/2014/main" id="{E8A4A9C2-0236-E1EF-8706-ABD24A389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41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AutoShape 28">
              <a:extLst>
                <a:ext uri="{FF2B5EF4-FFF2-40B4-BE49-F238E27FC236}">
                  <a16:creationId xmlns:a16="http://schemas.microsoft.com/office/drawing/2014/main" id="{DBF3AEBB-1B26-6B6D-D253-EB6D8CAAF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" y="284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CED4D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AutoShape 29">
              <a:extLst>
                <a:ext uri="{FF2B5EF4-FFF2-40B4-BE49-F238E27FC236}">
                  <a16:creationId xmlns:a16="http://schemas.microsoft.com/office/drawing/2014/main" id="{7E2D0B75-BE58-DA2C-2647-288E65A720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155" y="275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DEE2E6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AutoShape 30">
              <a:extLst>
                <a:ext uri="{FF2B5EF4-FFF2-40B4-BE49-F238E27FC236}">
                  <a16:creationId xmlns:a16="http://schemas.microsoft.com/office/drawing/2014/main" id="{DCD024C0-A3FF-BB84-ACFD-B9A5F78A95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275" y="-157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AutoShape 31">
              <a:extLst>
                <a:ext uri="{FF2B5EF4-FFF2-40B4-BE49-F238E27FC236}">
                  <a16:creationId xmlns:a16="http://schemas.microsoft.com/office/drawing/2014/main" id="{66A48388-A670-FF4B-B690-94D1F94CA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1" y="1130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CED4D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00" name="Picture 32">
              <a:extLst>
                <a:ext uri="{FF2B5EF4-FFF2-40B4-BE49-F238E27FC236}">
                  <a16:creationId xmlns:a16="http://schemas.microsoft.com/office/drawing/2014/main" id="{6CED3230-E7D3-191A-5088-9D25BCDE5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" y="-162"/>
              <a:ext cx="675" cy="482"/>
            </a:xfrm>
            <a:prstGeom prst="rect">
              <a:avLst/>
            </a:prstGeom>
            <a:noFill/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pic>
          <p:nvPicPr>
            <p:cNvPr id="7201" name="Picture 33">
              <a:extLst>
                <a:ext uri="{FF2B5EF4-FFF2-40B4-BE49-F238E27FC236}">
                  <a16:creationId xmlns:a16="http://schemas.microsoft.com/office/drawing/2014/main" id="{CF052551-E34D-2AB4-CE36-CBCBCD30BA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72" y="1128"/>
              <a:ext cx="675" cy="482"/>
            </a:xfrm>
            <a:prstGeom prst="rect">
              <a:avLst/>
            </a:prstGeom>
            <a:noFill/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sp>
          <p:nvSpPr>
            <p:cNvPr id="7202" name="AutoShape 34">
              <a:extLst>
                <a:ext uri="{FF2B5EF4-FFF2-40B4-BE49-F238E27FC236}">
                  <a16:creationId xmlns:a16="http://schemas.microsoft.com/office/drawing/2014/main" id="{2F16D868-9A86-B405-E905-F6C0DBBA60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154" y="3668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03" name="Picture 35">
              <a:extLst>
                <a:ext uri="{FF2B5EF4-FFF2-40B4-BE49-F238E27FC236}">
                  <a16:creationId xmlns:a16="http://schemas.microsoft.com/office/drawing/2014/main" id="{CD1CD691-ED0F-029F-421F-0366B5044F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" y="3688"/>
              <a:ext cx="675" cy="482"/>
            </a:xfrm>
            <a:prstGeom prst="rect">
              <a:avLst/>
            </a:prstGeom>
            <a:noFill/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</a:extLst>
          </p:spPr>
        </p:pic>
        <p:sp>
          <p:nvSpPr>
            <p:cNvPr id="7204" name="AutoShape 36">
              <a:extLst>
                <a:ext uri="{FF2B5EF4-FFF2-40B4-BE49-F238E27FC236}">
                  <a16:creationId xmlns:a16="http://schemas.microsoft.com/office/drawing/2014/main" id="{AF2EBB96-F051-763C-D46A-C008ABEA3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49" y="4091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CED4DA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AutoShape 37">
              <a:extLst>
                <a:ext uri="{FF2B5EF4-FFF2-40B4-BE49-F238E27FC236}">
                  <a16:creationId xmlns:a16="http://schemas.microsoft.com/office/drawing/2014/main" id="{4FE10223-9E87-35E5-EB96-3F2F2BFA98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585" y="4095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E9ECEF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AutoShape 38">
              <a:extLst>
                <a:ext uri="{FF2B5EF4-FFF2-40B4-BE49-F238E27FC236}">
                  <a16:creationId xmlns:a16="http://schemas.microsoft.com/office/drawing/2014/main" id="{6298E069-66DE-1E33-43C8-569A6F328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-155" y="4533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343A40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AutoShape 39">
              <a:extLst>
                <a:ext uri="{FF2B5EF4-FFF2-40B4-BE49-F238E27FC236}">
                  <a16:creationId xmlns:a16="http://schemas.microsoft.com/office/drawing/2014/main" id="{F96082F3-B99D-3F21-6E6F-D4A1A7C8BD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340000">
              <a:off x="270" y="4105"/>
              <a:ext cx="672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DEE2E6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AutoShape 40">
              <a:extLst>
                <a:ext uri="{FF2B5EF4-FFF2-40B4-BE49-F238E27FC236}">
                  <a16:creationId xmlns:a16="http://schemas.microsoft.com/office/drawing/2014/main" id="{A69A9D98-A50B-5DA6-2E69-680967D06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" y="4113"/>
              <a:ext cx="675" cy="482"/>
            </a:xfrm>
            <a:custGeom>
              <a:avLst/>
              <a:gdLst>
                <a:gd name="T0" fmla="*/ 5600 w 21600"/>
                <a:gd name="T1" fmla="*/ 7300 h 21600"/>
                <a:gd name="T2" fmla="*/ 16000 w 21600"/>
                <a:gd name="T3" fmla="*/ 14300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3822" y="20239"/>
                  </a:moveTo>
                  <a:cubicBezTo>
                    <a:pt x="5451" y="20418"/>
                    <a:pt x="7281" y="21646"/>
                    <a:pt x="8714" y="20776"/>
                  </a:cubicBezTo>
                  <a:cubicBezTo>
                    <a:pt x="8865" y="20686"/>
                    <a:pt x="8964" y="20455"/>
                    <a:pt x="9019" y="20239"/>
                  </a:cubicBezTo>
                  <a:cubicBezTo>
                    <a:pt x="9071" y="20036"/>
                    <a:pt x="9053" y="19804"/>
                    <a:pt x="9019" y="19597"/>
                  </a:cubicBezTo>
                  <a:cubicBezTo>
                    <a:pt x="8966" y="19288"/>
                    <a:pt x="8781" y="19048"/>
                    <a:pt x="8714" y="18743"/>
                  </a:cubicBezTo>
                  <a:cubicBezTo>
                    <a:pt x="8601" y="18227"/>
                    <a:pt x="8526" y="17674"/>
                    <a:pt x="8560" y="17138"/>
                  </a:cubicBezTo>
                  <a:cubicBezTo>
                    <a:pt x="8584" y="16800"/>
                    <a:pt x="8662" y="16459"/>
                    <a:pt x="8790" y="16170"/>
                  </a:cubicBezTo>
                  <a:cubicBezTo>
                    <a:pt x="8923" y="15870"/>
                    <a:pt x="9117" y="15626"/>
                    <a:pt x="9326" y="15422"/>
                  </a:cubicBezTo>
                  <a:cubicBezTo>
                    <a:pt x="9578" y="15179"/>
                    <a:pt x="9865" y="14979"/>
                    <a:pt x="10164" y="14886"/>
                  </a:cubicBezTo>
                  <a:cubicBezTo>
                    <a:pt x="10338" y="14833"/>
                    <a:pt x="10527" y="14833"/>
                    <a:pt x="10701" y="14886"/>
                  </a:cubicBezTo>
                  <a:cubicBezTo>
                    <a:pt x="11112" y="15016"/>
                    <a:pt x="11507" y="15284"/>
                    <a:pt x="11846" y="15638"/>
                  </a:cubicBezTo>
                  <a:cubicBezTo>
                    <a:pt x="12122" y="15922"/>
                    <a:pt x="12397" y="16268"/>
                    <a:pt x="12534" y="16707"/>
                  </a:cubicBezTo>
                  <a:cubicBezTo>
                    <a:pt x="12687" y="17203"/>
                    <a:pt x="12716" y="17792"/>
                    <a:pt x="12641" y="18321"/>
                  </a:cubicBezTo>
                  <a:cubicBezTo>
                    <a:pt x="12586" y="18707"/>
                    <a:pt x="12368" y="19012"/>
                    <a:pt x="12246" y="19365"/>
                  </a:cubicBezTo>
                  <a:cubicBezTo>
                    <a:pt x="12151" y="19646"/>
                    <a:pt x="12009" y="19914"/>
                    <a:pt x="11983" y="20223"/>
                  </a:cubicBezTo>
                  <a:cubicBezTo>
                    <a:pt x="11962" y="20471"/>
                    <a:pt x="11930" y="20808"/>
                    <a:pt x="12070" y="20963"/>
                  </a:cubicBezTo>
                  <a:cubicBezTo>
                    <a:pt x="13488" y="22552"/>
                    <a:pt x="15695" y="20678"/>
                    <a:pt x="17507" y="20532"/>
                  </a:cubicBezTo>
                  <a:lnTo>
                    <a:pt x="17542" y="20524"/>
                  </a:lnTo>
                  <a:cubicBezTo>
                    <a:pt x="17438" y="17983"/>
                    <a:pt x="16101" y="14890"/>
                    <a:pt x="17235" y="12902"/>
                  </a:cubicBezTo>
                  <a:cubicBezTo>
                    <a:pt x="17345" y="12707"/>
                    <a:pt x="17586" y="12752"/>
                    <a:pt x="17762" y="12780"/>
                  </a:cubicBezTo>
                  <a:cubicBezTo>
                    <a:pt x="17983" y="12817"/>
                    <a:pt x="18174" y="13016"/>
                    <a:pt x="18374" y="13150"/>
                  </a:cubicBezTo>
                  <a:cubicBezTo>
                    <a:pt x="18627" y="13321"/>
                    <a:pt x="18844" y="13626"/>
                    <a:pt x="19120" y="13703"/>
                  </a:cubicBezTo>
                  <a:cubicBezTo>
                    <a:pt x="19497" y="13809"/>
                    <a:pt x="19917" y="13768"/>
                    <a:pt x="20271" y="13553"/>
                  </a:cubicBezTo>
                  <a:cubicBezTo>
                    <a:pt x="20584" y="13362"/>
                    <a:pt x="20831" y="12975"/>
                    <a:pt x="21034" y="12589"/>
                  </a:cubicBezTo>
                  <a:cubicBezTo>
                    <a:pt x="21286" y="12114"/>
                    <a:pt x="21477" y="11561"/>
                    <a:pt x="21570" y="10984"/>
                  </a:cubicBezTo>
                  <a:cubicBezTo>
                    <a:pt x="21608" y="10740"/>
                    <a:pt x="21608" y="10476"/>
                    <a:pt x="21570" y="10232"/>
                  </a:cubicBezTo>
                  <a:cubicBezTo>
                    <a:pt x="21504" y="9813"/>
                    <a:pt x="21361" y="9411"/>
                    <a:pt x="21187" y="9057"/>
                  </a:cubicBezTo>
                  <a:cubicBezTo>
                    <a:pt x="21042" y="8764"/>
                    <a:pt x="20868" y="8492"/>
                    <a:pt x="20654" y="8305"/>
                  </a:cubicBezTo>
                  <a:cubicBezTo>
                    <a:pt x="20448" y="8126"/>
                    <a:pt x="20204" y="8016"/>
                    <a:pt x="19964" y="7984"/>
                  </a:cubicBezTo>
                  <a:cubicBezTo>
                    <a:pt x="19581" y="7935"/>
                    <a:pt x="19186" y="8041"/>
                    <a:pt x="18818" y="8199"/>
                  </a:cubicBezTo>
                  <a:cubicBezTo>
                    <a:pt x="18601" y="8293"/>
                    <a:pt x="18429" y="8553"/>
                    <a:pt x="18209" y="8626"/>
                  </a:cubicBezTo>
                  <a:cubicBezTo>
                    <a:pt x="18061" y="8675"/>
                    <a:pt x="17896" y="8699"/>
                    <a:pt x="17751" y="8626"/>
                  </a:cubicBezTo>
                  <a:cubicBezTo>
                    <a:pt x="17597" y="8549"/>
                    <a:pt x="17432" y="8411"/>
                    <a:pt x="17368" y="8199"/>
                  </a:cubicBezTo>
                  <a:cubicBezTo>
                    <a:pt x="16747" y="6191"/>
                    <a:pt x="17623" y="3631"/>
                    <a:pt x="17751" y="1342"/>
                  </a:cubicBezTo>
                  <a:lnTo>
                    <a:pt x="17722" y="1358"/>
                  </a:lnTo>
                  <a:cubicBezTo>
                    <a:pt x="16089" y="1180"/>
                    <a:pt x="14262" y="-48"/>
                    <a:pt x="12829" y="822"/>
                  </a:cubicBezTo>
                  <a:cubicBezTo>
                    <a:pt x="12679" y="911"/>
                    <a:pt x="12580" y="1143"/>
                    <a:pt x="12525" y="1358"/>
                  </a:cubicBezTo>
                  <a:cubicBezTo>
                    <a:pt x="12473" y="1562"/>
                    <a:pt x="12490" y="1793"/>
                    <a:pt x="12525" y="2001"/>
                  </a:cubicBezTo>
                  <a:cubicBezTo>
                    <a:pt x="12577" y="2310"/>
                    <a:pt x="12763" y="2549"/>
                    <a:pt x="12829" y="2854"/>
                  </a:cubicBezTo>
                  <a:cubicBezTo>
                    <a:pt x="12942" y="3370"/>
                    <a:pt x="13018" y="3923"/>
                    <a:pt x="12983" y="4460"/>
                  </a:cubicBezTo>
                  <a:cubicBezTo>
                    <a:pt x="12960" y="4797"/>
                    <a:pt x="12882" y="5139"/>
                    <a:pt x="12754" y="5427"/>
                  </a:cubicBezTo>
                  <a:cubicBezTo>
                    <a:pt x="12621" y="5728"/>
                    <a:pt x="12426" y="5972"/>
                    <a:pt x="12217" y="6175"/>
                  </a:cubicBezTo>
                  <a:cubicBezTo>
                    <a:pt x="11965" y="6419"/>
                    <a:pt x="11678" y="6618"/>
                    <a:pt x="11379" y="6712"/>
                  </a:cubicBezTo>
                  <a:cubicBezTo>
                    <a:pt x="11205" y="6765"/>
                    <a:pt x="11017" y="6765"/>
                    <a:pt x="10843" y="6712"/>
                  </a:cubicBezTo>
                  <a:cubicBezTo>
                    <a:pt x="10431" y="6582"/>
                    <a:pt x="10037" y="6313"/>
                    <a:pt x="9697" y="5960"/>
                  </a:cubicBezTo>
                  <a:cubicBezTo>
                    <a:pt x="9422" y="5675"/>
                    <a:pt x="9146" y="5330"/>
                    <a:pt x="9010" y="4891"/>
                  </a:cubicBezTo>
                  <a:cubicBezTo>
                    <a:pt x="8856" y="4395"/>
                    <a:pt x="8827" y="3805"/>
                    <a:pt x="8903" y="3277"/>
                  </a:cubicBezTo>
                  <a:cubicBezTo>
                    <a:pt x="8958" y="2891"/>
                    <a:pt x="9175" y="2586"/>
                    <a:pt x="9297" y="2232"/>
                  </a:cubicBezTo>
                  <a:cubicBezTo>
                    <a:pt x="9393" y="1952"/>
                    <a:pt x="9535" y="1684"/>
                    <a:pt x="9561" y="1375"/>
                  </a:cubicBezTo>
                  <a:cubicBezTo>
                    <a:pt x="9581" y="1127"/>
                    <a:pt x="9613" y="789"/>
                    <a:pt x="9474" y="635"/>
                  </a:cubicBezTo>
                  <a:cubicBezTo>
                    <a:pt x="8056" y="-954"/>
                    <a:pt x="5849" y="924"/>
                    <a:pt x="4036" y="1066"/>
                  </a:cubicBezTo>
                  <a:lnTo>
                    <a:pt x="4057" y="1127"/>
                  </a:lnTo>
                  <a:cubicBezTo>
                    <a:pt x="4158" y="3667"/>
                    <a:pt x="5498" y="6760"/>
                    <a:pt x="4364" y="8748"/>
                  </a:cubicBezTo>
                  <a:cubicBezTo>
                    <a:pt x="4254" y="8943"/>
                    <a:pt x="4013" y="8899"/>
                    <a:pt x="3836" y="8870"/>
                  </a:cubicBezTo>
                  <a:cubicBezTo>
                    <a:pt x="3616" y="8833"/>
                    <a:pt x="3424" y="8634"/>
                    <a:pt x="3224" y="8500"/>
                  </a:cubicBezTo>
                  <a:cubicBezTo>
                    <a:pt x="2972" y="8329"/>
                    <a:pt x="2754" y="8025"/>
                    <a:pt x="2479" y="7947"/>
                  </a:cubicBezTo>
                  <a:cubicBezTo>
                    <a:pt x="2102" y="7842"/>
                    <a:pt x="1681" y="7882"/>
                    <a:pt x="1328" y="8098"/>
                  </a:cubicBezTo>
                  <a:cubicBezTo>
                    <a:pt x="1014" y="8289"/>
                    <a:pt x="768" y="8675"/>
                    <a:pt x="565" y="9061"/>
                  </a:cubicBezTo>
                  <a:cubicBezTo>
                    <a:pt x="312" y="9537"/>
                    <a:pt x="121" y="10089"/>
                    <a:pt x="28" y="10667"/>
                  </a:cubicBezTo>
                  <a:cubicBezTo>
                    <a:pt x="-9" y="10911"/>
                    <a:pt x="-9" y="11175"/>
                    <a:pt x="28" y="11419"/>
                  </a:cubicBezTo>
                  <a:cubicBezTo>
                    <a:pt x="95" y="11837"/>
                    <a:pt x="237" y="12240"/>
                    <a:pt x="411" y="12593"/>
                  </a:cubicBezTo>
                  <a:cubicBezTo>
                    <a:pt x="556" y="12886"/>
                    <a:pt x="730" y="13158"/>
                    <a:pt x="945" y="13345"/>
                  </a:cubicBezTo>
                  <a:cubicBezTo>
                    <a:pt x="1151" y="13524"/>
                    <a:pt x="1394" y="13634"/>
                    <a:pt x="1635" y="13666"/>
                  </a:cubicBezTo>
                  <a:cubicBezTo>
                    <a:pt x="2018" y="13715"/>
                    <a:pt x="2412" y="13610"/>
                    <a:pt x="2780" y="13451"/>
                  </a:cubicBezTo>
                  <a:cubicBezTo>
                    <a:pt x="2998" y="13358"/>
                    <a:pt x="3169" y="13097"/>
                    <a:pt x="3390" y="13024"/>
                  </a:cubicBezTo>
                  <a:cubicBezTo>
                    <a:pt x="3537" y="12975"/>
                    <a:pt x="3703" y="12951"/>
                    <a:pt x="3848" y="13024"/>
                  </a:cubicBezTo>
                  <a:cubicBezTo>
                    <a:pt x="4001" y="13101"/>
                    <a:pt x="4167" y="13240"/>
                    <a:pt x="4231" y="13451"/>
                  </a:cubicBezTo>
                  <a:cubicBezTo>
                    <a:pt x="4851" y="15459"/>
                    <a:pt x="3975" y="18024"/>
                    <a:pt x="3848" y="20308"/>
                  </a:cubicBezTo>
                  <a:lnTo>
                    <a:pt x="3822" y="20239"/>
                  </a:lnTo>
                  <a:close/>
                </a:path>
              </a:pathLst>
            </a:custGeom>
            <a:solidFill>
              <a:srgbClr val="6C757D"/>
            </a:solidFill>
            <a:ln w="9525" cap="flat">
              <a:solidFill>
                <a:srgbClr val="000000"/>
              </a:solidFill>
              <a:round/>
              <a:headEnd/>
              <a:tailEnd/>
            </a:ln>
            <a:effectLst>
              <a:outerShdw dist="103351" dir="2700000" algn="ctr" rotWithShape="0">
                <a:srgbClr val="808080">
                  <a:alpha val="20044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09" name="Text Box 41">
            <a:extLst>
              <a:ext uri="{FF2B5EF4-FFF2-40B4-BE49-F238E27FC236}">
                <a16:creationId xmlns:a16="http://schemas.microsoft.com/office/drawing/2014/main" id="{0F326681-81C8-E841-A8A1-F039A84DC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1408113"/>
            <a:ext cx="109696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116120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r>
              <a:rPr lang="en-US" altLang="en-US" sz="8000"/>
              <a:t>“</a:t>
            </a:r>
          </a:p>
        </p:txBody>
      </p:sp>
      <p:sp>
        <p:nvSpPr>
          <p:cNvPr id="7210" name="Text Box 42">
            <a:extLst>
              <a:ext uri="{FF2B5EF4-FFF2-40B4-BE49-F238E27FC236}">
                <a16:creationId xmlns:a16="http://schemas.microsoft.com/office/drawing/2014/main" id="{3C4EFE6B-412F-4EEB-B823-951F820D4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3040063"/>
            <a:ext cx="1096963" cy="111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109008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r>
              <a:rPr lang="en-US" altLang="en-US" sz="7200"/>
              <a:t>”</a:t>
            </a:r>
          </a:p>
        </p:txBody>
      </p:sp>
      <p:sp>
        <p:nvSpPr>
          <p:cNvPr id="7211" name="Freeform 43">
            <a:extLst>
              <a:ext uri="{FF2B5EF4-FFF2-40B4-BE49-F238E27FC236}">
                <a16:creationId xmlns:a16="http://schemas.microsoft.com/office/drawing/2014/main" id="{5DA37AA6-1DB5-A32D-6F0C-F774B5706D50}"/>
              </a:ext>
            </a:extLst>
          </p:cNvPr>
          <p:cNvSpPr>
            <a:spLocks/>
          </p:cNvSpPr>
          <p:nvPr/>
        </p:nvSpPr>
        <p:spPr bwMode="auto">
          <a:xfrm>
            <a:off x="8537575" y="3876675"/>
            <a:ext cx="1189038" cy="1371600"/>
          </a:xfrm>
          <a:custGeom>
            <a:avLst/>
            <a:gdLst>
              <a:gd name="T0" fmla="*/ 0 w 3302"/>
              <a:gd name="T1" fmla="*/ 3810 h 3811"/>
              <a:gd name="T2" fmla="*/ 1270 w 3302"/>
              <a:gd name="T3" fmla="*/ 2795 h 3811"/>
              <a:gd name="T4" fmla="*/ 2540 w 3302"/>
              <a:gd name="T5" fmla="*/ 3048 h 3811"/>
              <a:gd name="T6" fmla="*/ 2540 w 3302"/>
              <a:gd name="T7" fmla="*/ 0 h 3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02" h="3811">
                <a:moveTo>
                  <a:pt x="0" y="3810"/>
                </a:moveTo>
                <a:cubicBezTo>
                  <a:pt x="762" y="3048"/>
                  <a:pt x="1271" y="3556"/>
                  <a:pt x="1270" y="2795"/>
                </a:cubicBezTo>
                <a:cubicBezTo>
                  <a:pt x="1270" y="2032"/>
                  <a:pt x="3301" y="2286"/>
                  <a:pt x="2540" y="3048"/>
                </a:cubicBezTo>
                <a:cubicBezTo>
                  <a:pt x="1778" y="3810"/>
                  <a:pt x="1524" y="508"/>
                  <a:pt x="2540" y="0"/>
                </a:cubicBezTo>
              </a:path>
            </a:pathLst>
          </a:custGeom>
          <a:noFill/>
          <a:ln w="36720" cap="flat">
            <a:solidFill>
              <a:srgbClr val="666666"/>
            </a:solidFill>
            <a:prstDash val="lgDash"/>
            <a:round/>
            <a:headEnd type="oval" w="lg" len="sm"/>
            <a:tailEnd type="oval" w="lg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2" name="Oval 44">
            <a:extLst>
              <a:ext uri="{FF2B5EF4-FFF2-40B4-BE49-F238E27FC236}">
                <a16:creationId xmlns:a16="http://schemas.microsoft.com/office/drawing/2014/main" id="{7B5993D4-F40A-9EFD-B4F6-7A5D3DCD2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4975225"/>
            <a:ext cx="1684338" cy="1646238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3" name="Oval 45">
            <a:extLst>
              <a:ext uri="{FF2B5EF4-FFF2-40B4-BE49-F238E27FC236}">
                <a16:creationId xmlns:a16="http://schemas.microsoft.com/office/drawing/2014/main" id="{412D2A34-49C3-2E0A-E455-1D1E1C403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0" y="-328613"/>
            <a:ext cx="2011363" cy="2011363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214" name="Picture 46">
            <a:extLst>
              <a:ext uri="{FF2B5EF4-FFF2-40B4-BE49-F238E27FC236}">
                <a16:creationId xmlns:a16="http://schemas.microsoft.com/office/drawing/2014/main" id="{770A4441-5E8E-3223-60E0-759478F14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3757613"/>
            <a:ext cx="1044575" cy="30321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4C646B1D-2FD8-7855-1157-CD21C42AC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277E328-C4DC-4056-FF4B-F9DADBC6D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8195" name="Oval 3">
            <a:extLst>
              <a:ext uri="{FF2B5EF4-FFF2-40B4-BE49-F238E27FC236}">
                <a16:creationId xmlns:a16="http://schemas.microsoft.com/office/drawing/2014/main" id="{AEFFAEBC-2D70-EBF4-712C-5B488297C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6113" y="4114800"/>
            <a:ext cx="1920875" cy="1920875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EF39E6C5-79E8-2D35-121C-7AFB1BEC6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5" y="-547688"/>
            <a:ext cx="1920875" cy="1920876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7" name="Group 5">
            <a:extLst>
              <a:ext uri="{FF2B5EF4-FFF2-40B4-BE49-F238E27FC236}">
                <a16:creationId xmlns:a16="http://schemas.microsoft.com/office/drawing/2014/main" id="{51D3854A-67A6-6B67-2649-48785DA55654}"/>
              </a:ext>
            </a:extLst>
          </p:cNvPr>
          <p:cNvGrpSpPr>
            <a:grpSpLocks/>
          </p:cNvGrpSpPr>
          <p:nvPr/>
        </p:nvGrpSpPr>
        <p:grpSpPr bwMode="auto">
          <a:xfrm>
            <a:off x="-147638" y="-298450"/>
            <a:ext cx="914401" cy="1279525"/>
            <a:chOff x="-93" y="-188"/>
            <a:chExt cx="576" cy="806"/>
          </a:xfrm>
        </p:grpSpPr>
        <p:sp>
          <p:nvSpPr>
            <p:cNvPr id="8198" name="Oval 6">
              <a:extLst>
                <a:ext uri="{FF2B5EF4-FFF2-40B4-BE49-F238E27FC236}">
                  <a16:creationId xmlns:a16="http://schemas.microsoft.com/office/drawing/2014/main" id="{77AAC915-742C-37F0-F287-6EB0FA00EC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38" y="505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Oval 7">
              <a:extLst>
                <a:ext uri="{FF2B5EF4-FFF2-40B4-BE49-F238E27FC236}">
                  <a16:creationId xmlns:a16="http://schemas.microsoft.com/office/drawing/2014/main" id="{C5F02E72-86C0-9A5D-7817-94D15FCA31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38" y="274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Oval 8">
              <a:extLst>
                <a:ext uri="{FF2B5EF4-FFF2-40B4-BE49-F238E27FC236}">
                  <a16:creationId xmlns:a16="http://schemas.microsoft.com/office/drawing/2014/main" id="{2785DA32-5796-5379-BF57-DB08DD12F8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38" y="44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Oval 9">
              <a:extLst>
                <a:ext uri="{FF2B5EF4-FFF2-40B4-BE49-F238E27FC236}">
                  <a16:creationId xmlns:a16="http://schemas.microsoft.com/office/drawing/2014/main" id="{BD26F1CA-619D-C05D-63C9-153EA468D1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37" y="-186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Oval 10">
              <a:extLst>
                <a:ext uri="{FF2B5EF4-FFF2-40B4-BE49-F238E27FC236}">
                  <a16:creationId xmlns:a16="http://schemas.microsoft.com/office/drawing/2014/main" id="{D3DB600A-3EE0-6A1B-8AAA-9A09413D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68" y="-18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Oval 11">
              <a:extLst>
                <a:ext uri="{FF2B5EF4-FFF2-40B4-BE49-F238E27FC236}">
                  <a16:creationId xmlns:a16="http://schemas.microsoft.com/office/drawing/2014/main" id="{2248E55C-34D8-868A-E8FC-299C8AFB3D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68" y="44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Oval 12">
              <a:extLst>
                <a:ext uri="{FF2B5EF4-FFF2-40B4-BE49-F238E27FC236}">
                  <a16:creationId xmlns:a16="http://schemas.microsoft.com/office/drawing/2014/main" id="{A5E33DCA-8460-EC9E-1290-3CCB549E61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68" y="274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Oval 13">
              <a:extLst>
                <a:ext uri="{FF2B5EF4-FFF2-40B4-BE49-F238E27FC236}">
                  <a16:creationId xmlns:a16="http://schemas.microsoft.com/office/drawing/2014/main" id="{7F204290-6F9E-5B56-2166-2306DF36AE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69" y="505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14">
              <a:extLst>
                <a:ext uri="{FF2B5EF4-FFF2-40B4-BE49-F238E27FC236}">
                  <a16:creationId xmlns:a16="http://schemas.microsoft.com/office/drawing/2014/main" id="{BAF7BFBC-0800-991C-F2E9-602D5CB9A8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-92" y="505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15">
              <a:extLst>
                <a:ext uri="{FF2B5EF4-FFF2-40B4-BE49-F238E27FC236}">
                  <a16:creationId xmlns:a16="http://schemas.microsoft.com/office/drawing/2014/main" id="{F1C9EAF9-5245-FACB-2F86-6DFF33BAA7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-93" y="275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16">
              <a:extLst>
                <a:ext uri="{FF2B5EF4-FFF2-40B4-BE49-F238E27FC236}">
                  <a16:creationId xmlns:a16="http://schemas.microsoft.com/office/drawing/2014/main" id="{A2FDF76D-D360-528F-C076-65DDC05554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-93" y="44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17">
              <a:extLst>
                <a:ext uri="{FF2B5EF4-FFF2-40B4-BE49-F238E27FC236}">
                  <a16:creationId xmlns:a16="http://schemas.microsoft.com/office/drawing/2014/main" id="{6ECD8666-6CE7-4962-42F6-F3B16A48A8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-93" y="-186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10" name="Group 18">
            <a:extLst>
              <a:ext uri="{FF2B5EF4-FFF2-40B4-BE49-F238E27FC236}">
                <a16:creationId xmlns:a16="http://schemas.microsoft.com/office/drawing/2014/main" id="{1CC7989E-D3AE-0B66-6524-A0625727FC39}"/>
              </a:ext>
            </a:extLst>
          </p:cNvPr>
          <p:cNvGrpSpPr>
            <a:grpSpLocks/>
          </p:cNvGrpSpPr>
          <p:nvPr/>
        </p:nvGrpSpPr>
        <p:grpSpPr bwMode="auto">
          <a:xfrm>
            <a:off x="9545638" y="4645025"/>
            <a:ext cx="914400" cy="1279525"/>
            <a:chOff x="6013" y="2926"/>
            <a:chExt cx="576" cy="806"/>
          </a:xfrm>
        </p:grpSpPr>
        <p:sp>
          <p:nvSpPr>
            <p:cNvPr id="8211" name="Oval 19">
              <a:extLst>
                <a:ext uri="{FF2B5EF4-FFF2-40B4-BE49-F238E27FC236}">
                  <a16:creationId xmlns:a16="http://schemas.microsoft.com/office/drawing/2014/main" id="{6D84A90A-CBB0-9EE3-A32A-4BC6A22C7A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244" y="3618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20">
              <a:extLst>
                <a:ext uri="{FF2B5EF4-FFF2-40B4-BE49-F238E27FC236}">
                  <a16:creationId xmlns:a16="http://schemas.microsoft.com/office/drawing/2014/main" id="{3E64DE91-25A6-18F6-F8FC-7DA62E9F06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243" y="3388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Oval 21">
              <a:extLst>
                <a:ext uri="{FF2B5EF4-FFF2-40B4-BE49-F238E27FC236}">
                  <a16:creationId xmlns:a16="http://schemas.microsoft.com/office/drawing/2014/main" id="{8F7BB67F-7B59-9239-F1DA-AB3BDBCB03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243" y="315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Oval 22">
              <a:extLst>
                <a:ext uri="{FF2B5EF4-FFF2-40B4-BE49-F238E27FC236}">
                  <a16:creationId xmlns:a16="http://schemas.microsoft.com/office/drawing/2014/main" id="{9D3CE530-C9E1-9E86-6C7B-12C33064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243" y="292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Oval 23">
              <a:extLst>
                <a:ext uri="{FF2B5EF4-FFF2-40B4-BE49-F238E27FC236}">
                  <a16:creationId xmlns:a16="http://schemas.microsoft.com/office/drawing/2014/main" id="{3E418234-57A9-174B-DC1B-67D9BD42FE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73" y="292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Oval 24">
              <a:extLst>
                <a:ext uri="{FF2B5EF4-FFF2-40B4-BE49-F238E27FC236}">
                  <a16:creationId xmlns:a16="http://schemas.microsoft.com/office/drawing/2014/main" id="{1650922B-B4C2-25FD-2AEB-EB74101F78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74" y="315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Oval 25">
              <a:extLst>
                <a:ext uri="{FF2B5EF4-FFF2-40B4-BE49-F238E27FC236}">
                  <a16:creationId xmlns:a16="http://schemas.microsoft.com/office/drawing/2014/main" id="{D6954093-F262-6A66-1758-8A67040320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74" y="338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Oval 26">
              <a:extLst>
                <a:ext uri="{FF2B5EF4-FFF2-40B4-BE49-F238E27FC236}">
                  <a16:creationId xmlns:a16="http://schemas.microsoft.com/office/drawing/2014/main" id="{D6B40CE4-3BB3-D681-0FAD-EB53554CEB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74" y="3618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Oval 27">
              <a:extLst>
                <a:ext uri="{FF2B5EF4-FFF2-40B4-BE49-F238E27FC236}">
                  <a16:creationId xmlns:a16="http://schemas.microsoft.com/office/drawing/2014/main" id="{504141E0-B586-3D5D-3CAB-2071C40C6D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013" y="3618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Oval 28">
              <a:extLst>
                <a:ext uri="{FF2B5EF4-FFF2-40B4-BE49-F238E27FC236}">
                  <a16:creationId xmlns:a16="http://schemas.microsoft.com/office/drawing/2014/main" id="{5F115FD0-4AC6-4038-B306-9E12E2706B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013" y="3388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Oval 29">
              <a:extLst>
                <a:ext uri="{FF2B5EF4-FFF2-40B4-BE49-F238E27FC236}">
                  <a16:creationId xmlns:a16="http://schemas.microsoft.com/office/drawing/2014/main" id="{07673466-AFAD-3743-65A0-81598E4CE6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013" y="315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Oval 30">
              <a:extLst>
                <a:ext uri="{FF2B5EF4-FFF2-40B4-BE49-F238E27FC236}">
                  <a16:creationId xmlns:a16="http://schemas.microsoft.com/office/drawing/2014/main" id="{A72E03EF-79E4-5BF1-2265-1FA8491549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013" y="2927"/>
              <a:ext cx="114" cy="114"/>
            </a:xfrm>
            <a:prstGeom prst="ellipse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>
              <a:outerShdw dist="103351" dir="2700000" algn="ctr" rotWithShape="0">
                <a:srgbClr val="808080">
                  <a:alpha val="6501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23" name="Oval 31">
            <a:extLst>
              <a:ext uri="{FF2B5EF4-FFF2-40B4-BE49-F238E27FC236}">
                <a16:creationId xmlns:a16="http://schemas.microsoft.com/office/drawing/2014/main" id="{FC6C7BEC-EC8C-06C4-D1DE-6CC9151C4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6050" y="3109913"/>
            <a:ext cx="1920875" cy="1920875"/>
          </a:xfrm>
          <a:prstGeom prst="ellipse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279891ED-CE27-BDC5-DCF8-2C4D4CEA7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8313"/>
            <a:ext cx="9069387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2FAC6AA-E9C1-8E8A-72F6-BD9D2D76E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00225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04FE85D-457A-3724-7991-5206E2EDE079}"/>
              </a:ext>
            </a:extLst>
          </p:cNvPr>
          <p:cNvSpPr>
            <a:spLocks noChangeArrowheads="1"/>
          </p:cNvSpPr>
          <p:nvPr/>
        </p:nvSpPr>
        <p:spPr bwMode="auto">
          <a:xfrm rot="18840000">
            <a:off x="8645525" y="-406400"/>
            <a:ext cx="2895600" cy="2895600"/>
          </a:xfrm>
          <a:prstGeom prst="rect">
            <a:avLst/>
          </a:prstGeom>
          <a:solidFill>
            <a:srgbClr val="CED4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DC1F2A1-FA47-3F44-4F46-74B11B383CF3}"/>
              </a:ext>
            </a:extLst>
          </p:cNvPr>
          <p:cNvSpPr>
            <a:spLocks noChangeArrowheads="1"/>
          </p:cNvSpPr>
          <p:nvPr/>
        </p:nvSpPr>
        <p:spPr bwMode="auto">
          <a:xfrm rot="18840000">
            <a:off x="8664575" y="3983038"/>
            <a:ext cx="2895600" cy="2895600"/>
          </a:xfrm>
          <a:prstGeom prst="rect">
            <a:avLst/>
          </a:prstGeom>
          <a:solidFill>
            <a:srgbClr val="CED4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6A2812B-7884-43A2-E7A2-B9004E4E04CF}"/>
              </a:ext>
            </a:extLst>
          </p:cNvPr>
          <p:cNvSpPr>
            <a:spLocks noChangeArrowheads="1"/>
          </p:cNvSpPr>
          <p:nvPr/>
        </p:nvSpPr>
        <p:spPr bwMode="auto">
          <a:xfrm rot="18960000">
            <a:off x="995363" y="5916613"/>
            <a:ext cx="2589212" cy="731837"/>
          </a:xfrm>
          <a:prstGeom prst="rect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1D1A529F-EFA6-7F49-02DF-1D7D955C4F91}"/>
              </a:ext>
            </a:extLst>
          </p:cNvPr>
          <p:cNvSpPr>
            <a:spLocks noChangeArrowheads="1"/>
          </p:cNvSpPr>
          <p:nvPr/>
        </p:nvSpPr>
        <p:spPr bwMode="auto">
          <a:xfrm rot="18960000">
            <a:off x="-1296988" y="5513388"/>
            <a:ext cx="2589213" cy="731837"/>
          </a:xfrm>
          <a:prstGeom prst="rect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D9C6795-7339-6D66-4AA5-A7966035FE88}"/>
              </a:ext>
            </a:extLst>
          </p:cNvPr>
          <p:cNvSpPr>
            <a:spLocks noChangeArrowheads="1"/>
          </p:cNvSpPr>
          <p:nvPr/>
        </p:nvSpPr>
        <p:spPr bwMode="auto">
          <a:xfrm rot="18960000">
            <a:off x="3683000" y="341313"/>
            <a:ext cx="3457575" cy="922337"/>
          </a:xfrm>
          <a:prstGeom prst="rect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6D2BF88D-0FF9-5985-2AA1-80666322DE0D}"/>
              </a:ext>
            </a:extLst>
          </p:cNvPr>
          <p:cNvSpPr>
            <a:spLocks noChangeArrowheads="1"/>
          </p:cNvSpPr>
          <p:nvPr/>
        </p:nvSpPr>
        <p:spPr bwMode="auto">
          <a:xfrm rot="18960000">
            <a:off x="1446213" y="-758825"/>
            <a:ext cx="2589212" cy="731837"/>
          </a:xfrm>
          <a:prstGeom prst="rect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2C735951-EF8D-DAD1-2B0A-1904FE594626}"/>
              </a:ext>
            </a:extLst>
          </p:cNvPr>
          <p:cNvSpPr>
            <a:spLocks noChangeArrowheads="1"/>
          </p:cNvSpPr>
          <p:nvPr/>
        </p:nvSpPr>
        <p:spPr bwMode="auto">
          <a:xfrm rot="18960000">
            <a:off x="-727075" y="3297238"/>
            <a:ext cx="2589213" cy="512762"/>
          </a:xfrm>
          <a:prstGeom prst="rect">
            <a:avLst/>
          </a:prstGeom>
          <a:solidFill>
            <a:srgbClr val="8D99AE">
              <a:alpha val="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ytimes.com/2023/04/18/world/americas/pegasus-spyware-mexico.html#:~:text=In%20September%202011%2C%20about%2030,people%20familiar%20with%20the%20installation." TargetMode="External"/><Relationship Id="rId13" Type="http://schemas.openxmlformats.org/officeDocument/2006/relationships/hyperlink" Target="https://unsplash.com/@johnwestrock?utm_source=unsplash&amp;utm_medium=referral&amp;utm_content=creditCopyText" TargetMode="External"/><Relationship Id="rId3" Type="http://schemas.openxmlformats.org/officeDocument/2006/relationships/hyperlink" Target="https://www.nytimes.com/2022/01/28/magazine/nso-group-israel-spyware.html" TargetMode="External"/><Relationship Id="rId7" Type="http://schemas.openxmlformats.org/officeDocument/2006/relationships/hyperlink" Target="https://www.cjr.org/the_feature/runa-sandvik.php" TargetMode="External"/><Relationship Id="rId12" Type="http://schemas.openxmlformats.org/officeDocument/2006/relationships/hyperlink" Target="https://www.cfr.org/in-brief/how-israels-pegasus-spyware-stoked-surveillance-debate#:~:text=Israel%20reportedly%20used%20NSO%20Group's,bigger%20debate%20about%20surveillance%20technology.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6.xml"/><Relationship Id="rId6" Type="http://schemas.openxmlformats.org/officeDocument/2006/relationships/hyperlink" Target="https://www.nytimes.com/2016/09/03/technology/nso-group-how-spy-tech-firms-let-governments-see-everything-on-a-smartphone.html" TargetMode="External"/><Relationship Id="rId11" Type="http://schemas.openxmlformats.org/officeDocument/2006/relationships/hyperlink" Target="https://www.amnesty.org/en/latest/news/2022/07/the-pegasus-project-one-year-on-spyware-crisis-continues-after-failure-to-clamp-down-on-surveillance-industry/" TargetMode="External"/><Relationship Id="rId5" Type="http://schemas.openxmlformats.org/officeDocument/2006/relationships/hyperlink" Target="https://www.wsj.com/articles/biden-restricts-use-of-commercial-hacking-tools-by-u-s-agencies-f0a4afda" TargetMode="External"/><Relationship Id="rId15" Type="http://schemas.openxmlformats.org/officeDocument/2006/relationships/image" Target="../media/image10.jpeg"/><Relationship Id="rId10" Type="http://schemas.openxmlformats.org/officeDocument/2006/relationships/hyperlink" Target="https://www.haaretz.com/israel-news/tech-news/2022-02-06/ty-article/.premium/what-did-the-fbi-really-want-nsos-pegasus-for/0000017f-e8d5-df2c-a1ff-fed5ef530000" TargetMode="External"/><Relationship Id="rId4" Type="http://schemas.openxmlformats.org/officeDocument/2006/relationships/hyperlink" Target="https://www.scientificamerican.com/article/what-is-pegasus-how-surveillance-spyware-invades-phones/" TargetMode="External"/><Relationship Id="rId9" Type="http://schemas.openxmlformats.org/officeDocument/2006/relationships/hyperlink" Target="https://www.foreignaffairs.com/world/autocrat-in-your-iphone-mercenary-spyware-ronald-deibert" TargetMode="External"/><Relationship Id="rId14" Type="http://schemas.openxmlformats.org/officeDocument/2006/relationships/hyperlink" Target="https://unsplash.com/s/photos/landscape?utm_source=unsplash&amp;utm_medium=referral&amp;utm_content=creditCopyText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s://www.nytimes.com/2023/04/02/us/politics/nso-contract-us-spy.html" TargetMode="External"/><Relationship Id="rId7" Type="http://schemas.openxmlformats.org/officeDocument/2006/relationships/hyperlink" Target="https://unsplash.com/s/photos/landscape?utm_source=unsplash&amp;utm_medium=referral&amp;utm_content=creditCopyTex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6.xml"/><Relationship Id="rId6" Type="http://schemas.openxmlformats.org/officeDocument/2006/relationships/hyperlink" Target="https://unsplash.com/@johnwestrock?utm_source=unsplash&amp;utm_medium=referral&amp;utm_content=creditCopyText" TargetMode="External"/><Relationship Id="rId5" Type="http://schemas.openxmlformats.org/officeDocument/2006/relationships/hyperlink" Target="https://www.nytimes.com/2023/07/31/us/politics/nso-spy-tool-landmark-fbi.html" TargetMode="External"/><Relationship Id="rId4" Type="http://schemas.openxmlformats.org/officeDocument/2006/relationships/hyperlink" Target="https://www.aclu.org/news/national-security/five-things-to-know-about-nsa-mass-surveillance-and-the-coming-fight-in-congress#:~:text=FBI%20agents%20routinely%20run%20searches,to%20do%20with%20national%20security.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0916454F-CECA-D245-F478-9673C3262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4800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2800" b="1" dirty="0">
                <a:latin typeface="Noto Sans" panose="020B0502040504020204" pitchFamily="34"/>
              </a:rPr>
              <a:t>Pegasus</a:t>
            </a:r>
          </a:p>
          <a:p>
            <a:pPr>
              <a:lnSpc>
                <a:spcPct val="113000"/>
              </a:lnSpc>
            </a:pPr>
            <a:r>
              <a:rPr lang="en-US" altLang="en-US" sz="2000" dirty="0">
                <a:latin typeface="Noto Sans" panose="020B0502040504020204" pitchFamily="34"/>
              </a:rPr>
              <a:t>&amp; the Phantom Menace It Left Behind 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A1BBAA4F-3DD7-D623-31F2-2D9C3BEF3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629150"/>
            <a:ext cx="23780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1300">
                <a:latin typeface="Noto Sans" panose="020B0502040504020204" pitchFamily="34"/>
              </a:rPr>
              <a:t>Southwest Cyber Security Forum </a:t>
            </a:r>
          </a:p>
          <a:p>
            <a:pPr>
              <a:lnSpc>
                <a:spcPct val="113000"/>
              </a:lnSpc>
            </a:pPr>
            <a:endParaRPr lang="en-US" altLang="en-US" sz="1100">
              <a:latin typeface="Noto Sans" panose="020B0502040504020204" pitchFamily="34"/>
            </a:endParaRP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C3E431E6-DEE1-A0DB-8163-B38A309B8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2638" y="4375150"/>
            <a:ext cx="1587" cy="1006475"/>
          </a:xfrm>
          <a:prstGeom prst="line">
            <a:avLst/>
          </a:prstGeom>
          <a:noFill/>
          <a:ln w="54720" cap="flat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FC983B7E-8FFA-6A87-AE2A-D07B6DA23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363"/>
            <a:ext cx="7772400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>
                <a:latin typeface="Noto Sans" panose="020B0502040504020204" pitchFamily="34"/>
              </a:rPr>
              <a:t>Where Are We Now?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56CDB51A-0E3D-BE4F-BDD1-B0A997985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2" y="1235075"/>
            <a:ext cx="7086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400" b="1" dirty="0">
                <a:solidFill>
                  <a:srgbClr val="FF0000"/>
                </a:solidFill>
                <a:latin typeface="Noto Sans" panose="020B0502040504020204" pitchFamily="34"/>
              </a:rPr>
              <a:t>U.S. issues a 2023 March executive order banning cybersurveillance technology use by U.S. Government</a:t>
            </a:r>
            <a:endParaRPr lang="en-US" altLang="en-US" sz="1400" dirty="0">
              <a:solidFill>
                <a:srgbClr val="FF0000"/>
              </a:solidFill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400" dirty="0">
                <a:latin typeface="Noto Sans" panose="020B0502040504020204" pitchFamily="34"/>
              </a:rPr>
              <a:t>FBI confirmed purchasing Pegasus for study, not use in 2022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400" dirty="0">
                <a:latin typeface="Noto Sans" panose="020B0502040504020204" pitchFamily="34"/>
              </a:rPr>
              <a:t>Biden administration blacklisted NSO in 2019; this </a:t>
            </a:r>
            <a:r>
              <a:rPr lang="en-US" altLang="en-US" sz="1400" i="1" dirty="0">
                <a:latin typeface="Noto Sans" panose="020B0502040504020204" pitchFamily="34"/>
              </a:rPr>
              <a:t>has</a:t>
            </a:r>
            <a:r>
              <a:rPr lang="en-US" altLang="en-US" sz="1400" dirty="0">
                <a:latin typeface="Noto Sans" panose="020B0502040504020204" pitchFamily="34"/>
              </a:rPr>
              <a:t> had an impact on both NSO employees’ willingness to work for the company and its customer base. Also killed L3 Harris defense contract. </a:t>
            </a:r>
            <a:r>
              <a:rPr lang="en-US" altLang="en-US" sz="1400" b="1" dirty="0">
                <a:latin typeface="Noto Sans" panose="020B0502040504020204" pitchFamily="34"/>
              </a:rPr>
              <a:t>Israel sees this blacklisting as an act of war.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400" b="1" dirty="0">
                <a:latin typeface="Noto Sans" panose="020B0502040504020204" pitchFamily="34"/>
              </a:rPr>
              <a:t>Phantom</a:t>
            </a:r>
            <a:r>
              <a:rPr lang="en-US" altLang="en-US" sz="1400" dirty="0">
                <a:latin typeface="Noto Sans" panose="020B0502040504020204" pitchFamily="34"/>
              </a:rPr>
              <a:t> was designed to ONLY hack U.S. phone numbers and Israel granted a special license to be used for them. All the three-letter agencies were super excited, but ultimately did not buy it.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400" b="1" dirty="0">
                <a:latin typeface="Noto Sans" panose="020B0502040504020204" pitchFamily="34"/>
              </a:rPr>
              <a:t>Landmark – </a:t>
            </a:r>
            <a:r>
              <a:rPr lang="en-US" altLang="en-US" sz="1400" dirty="0">
                <a:latin typeface="Noto Sans" panose="020B0502040504020204" pitchFamily="34"/>
              </a:rPr>
              <a:t>NSO’s geolocation tool, was still getting U.S. Gov’t. payments as of April 2023 </a:t>
            </a:r>
            <a:endParaRPr lang="en-US" altLang="en-US" sz="1400" b="1" dirty="0"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400" dirty="0">
                <a:latin typeface="Noto Sans" panose="020B0502040504020204" pitchFamily="34"/>
              </a:rPr>
              <a:t>There is a global surveillance industry worth billions. Plenty of </a:t>
            </a:r>
            <a:r>
              <a:rPr lang="en-US" altLang="en-US" sz="1400" b="1" dirty="0">
                <a:latin typeface="Noto Sans" panose="020B0502040504020204" pitchFamily="34"/>
              </a:rPr>
              <a:t>private, commercial software companies </a:t>
            </a:r>
            <a:r>
              <a:rPr lang="en-US" altLang="en-US" sz="1400" dirty="0">
                <a:latin typeface="Noto Sans" panose="020B0502040504020204" pitchFamily="34"/>
              </a:rPr>
              <a:t>are working with (or as de facto arms of) governments to bypass domestic warrant laws or other civil privacy protections.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552F99A-CEC9-B5E2-D7D3-88C73E6B5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>
            <a:extLst>
              <a:ext uri="{FF2B5EF4-FFF2-40B4-BE49-F238E27FC236}">
                <a16:creationId xmlns:a16="http://schemas.microsoft.com/office/drawing/2014/main" id="{39751A08-BFD0-56A1-AA49-35CC80B42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2784475"/>
            <a:ext cx="782637" cy="782638"/>
          </a:xfrm>
          <a:prstGeom prst="rect">
            <a:avLst/>
          </a:prstGeom>
          <a:noFill/>
          <a:ln>
            <a:noFill/>
          </a:ln>
          <a:effectLst>
            <a:outerShdw dist="103351" dir="2700000" algn="ctr" rotWithShape="0">
              <a:srgbClr val="808080">
                <a:alpha val="2004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58" name="Text Box 2">
            <a:extLst>
              <a:ext uri="{FF2B5EF4-FFF2-40B4-BE49-F238E27FC236}">
                <a16:creationId xmlns:a16="http://schemas.microsoft.com/office/drawing/2014/main" id="{39EE9EB3-684F-0DA7-126B-B77D35FC5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" y="686836"/>
            <a:ext cx="2847975" cy="166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marL="171450" indent="-171450"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FontTx/>
              <a:buChar char="-"/>
            </a:pPr>
            <a:r>
              <a:rPr lang="en-US" altLang="en-US" sz="1200" dirty="0">
                <a:latin typeface="Noto Sans" panose="020B0502040504020204" pitchFamily="34"/>
              </a:rPr>
              <a:t>In-house developed software specifically designed to circumnavigate warrant requirements </a:t>
            </a:r>
          </a:p>
          <a:p>
            <a:pPr marL="171450" indent="-171450"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FontTx/>
              <a:buChar char="-"/>
            </a:pPr>
            <a:r>
              <a:rPr lang="en-US" altLang="en-US" sz="1200" dirty="0">
                <a:latin typeface="Noto Sans" panose="020B0502040504020204" pitchFamily="34"/>
              </a:rPr>
              <a:t>Landmark, NSO Geolocation tool, </a:t>
            </a:r>
            <a:r>
              <a:rPr lang="en-US" altLang="en-US" sz="1200" b="1" i="1" dirty="0">
                <a:latin typeface="Noto Sans" panose="020B0502040504020204" pitchFamily="34"/>
              </a:rPr>
              <a:t>unknowingly </a:t>
            </a:r>
            <a:r>
              <a:rPr lang="en-US" altLang="en-US" sz="1200" dirty="0">
                <a:latin typeface="Noto Sans" panose="020B0502040504020204" pitchFamily="34"/>
              </a:rPr>
              <a:t> </a:t>
            </a:r>
          </a:p>
          <a:p>
            <a:pPr marL="171450" indent="-171450"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FontTx/>
              <a:buChar char="-"/>
            </a:pPr>
            <a:endParaRPr lang="en-US" altLang="en-US" sz="1200" dirty="0">
              <a:latin typeface="Noto Sans" panose="020B0502040504020204" pitchFamily="34"/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17BD3C9D-D4DB-FEC8-E975-C4C3A629D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52" y="256381"/>
            <a:ext cx="27432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algn="r">
              <a:lnSpc>
                <a:spcPct val="113000"/>
              </a:lnSpc>
            </a:pPr>
            <a:r>
              <a:rPr lang="en-US" altLang="en-US" b="1" dirty="0">
                <a:solidFill>
                  <a:srgbClr val="800080"/>
                </a:solidFill>
                <a:latin typeface="Noto Sans" panose="020B0502040504020204" pitchFamily="34"/>
              </a:rPr>
              <a:t>Can’t Use Pegasus? 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A394D920-CCB8-D2F6-5B13-BBF233351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1468438"/>
            <a:ext cx="942975" cy="1046162"/>
          </a:xfrm>
          <a:prstGeom prst="rect">
            <a:avLst/>
          </a:prstGeom>
          <a:noFill/>
          <a:ln>
            <a:noFill/>
          </a:ln>
          <a:effectLst>
            <a:outerShdw dist="103351" dir="2700000" algn="ctr" rotWithShape="0">
              <a:srgbClr val="808080">
                <a:alpha val="2004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61" name="Text Box 5">
            <a:extLst>
              <a:ext uri="{FF2B5EF4-FFF2-40B4-BE49-F238E27FC236}">
                <a16:creationId xmlns:a16="http://schemas.microsoft.com/office/drawing/2014/main" id="{35B02D9F-C6EE-0797-AC96-A92C30E6E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901700"/>
            <a:ext cx="2971800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DEA </a:t>
            </a:r>
            <a:r>
              <a:rPr lang="en-US" altLang="en-US" sz="1200" b="1" dirty="0">
                <a:solidFill>
                  <a:srgbClr val="FF0000"/>
                </a:solidFill>
                <a:latin typeface="Noto Sans" panose="020B0502040504020204" pitchFamily="34"/>
              </a:rPr>
              <a:t>is</a:t>
            </a:r>
            <a:r>
              <a:rPr lang="en-US" altLang="en-US" sz="1200" dirty="0">
                <a:latin typeface="Noto Sans" panose="020B0502040504020204" pitchFamily="34"/>
              </a:rPr>
              <a:t> allowed to use </a:t>
            </a:r>
            <a:r>
              <a:rPr lang="en-US" altLang="en-US" sz="1200" b="1" dirty="0">
                <a:latin typeface="Noto Sans" panose="020B0502040504020204" pitchFamily="34"/>
              </a:rPr>
              <a:t>Graphite</a:t>
            </a:r>
            <a:r>
              <a:rPr lang="en-US" altLang="en-US" sz="1200" dirty="0">
                <a:latin typeface="Noto Sans" panose="020B0502040504020204" pitchFamily="34"/>
              </a:rPr>
              <a:t>, made by Paragon, another Israeli company, for drug cartel investigations. </a:t>
            </a:r>
            <a:r>
              <a:rPr lang="en-US" altLang="en-US" sz="1200" b="1" dirty="0">
                <a:solidFill>
                  <a:srgbClr val="3465A4"/>
                </a:solidFill>
                <a:latin typeface="Noto Sans" panose="020B0502040504020204" pitchFamily="34"/>
              </a:rPr>
              <a:t>Bonus: Graphite </a:t>
            </a:r>
            <a:r>
              <a:rPr lang="en-US" altLang="en-US" sz="1200" b="1" dirty="0" err="1">
                <a:solidFill>
                  <a:srgbClr val="3465A4"/>
                </a:solidFill>
                <a:latin typeface="Noto Sans" panose="020B0502040504020204" pitchFamily="34"/>
              </a:rPr>
              <a:t>yoinks</a:t>
            </a:r>
            <a:r>
              <a:rPr lang="en-US" altLang="en-US" sz="1200" b="1" dirty="0">
                <a:solidFill>
                  <a:srgbClr val="3465A4"/>
                </a:solidFill>
                <a:latin typeface="Noto Sans" panose="020B0502040504020204" pitchFamily="34"/>
              </a:rPr>
              <a:t> info from the cloud!***</a:t>
            </a:r>
            <a:br>
              <a:rPr lang="en-US" altLang="en-US" sz="1200" b="1" dirty="0">
                <a:solidFill>
                  <a:srgbClr val="3465A4"/>
                </a:solidFill>
                <a:latin typeface="Noto Sans" panose="020B0502040504020204" pitchFamily="34"/>
              </a:rPr>
            </a:br>
            <a:endParaRPr lang="en-US" altLang="en-US" sz="1200" b="1" dirty="0">
              <a:solidFill>
                <a:srgbClr val="3465A4"/>
              </a:solidFill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*** DEA declined to buy Pegasus in 2017 and claims this is NEVER used against U.S. citizens…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None/>
            </a:pPr>
            <a:r>
              <a:rPr lang="en-US" altLang="en-US" sz="1200" dirty="0">
                <a:latin typeface="Noto Sans" panose="020B0502040504020204" pitchFamily="34"/>
              </a:rPr>
              <a:t>(in America…?)  </a:t>
            </a: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F60EDDB7-374F-355B-2EEB-723DF63D2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2" y="2297769"/>
            <a:ext cx="2743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b="1" dirty="0">
                <a:solidFill>
                  <a:srgbClr val="00A933"/>
                </a:solidFill>
                <a:latin typeface="Noto Sans" panose="020B0502040504020204" pitchFamily="34"/>
              </a:rPr>
              <a:t>Just use the off-brand! </a:t>
            </a:r>
          </a:p>
        </p:txBody>
      </p:sp>
      <p:pic>
        <p:nvPicPr>
          <p:cNvPr id="19463" name="Picture 7">
            <a:extLst>
              <a:ext uri="{FF2B5EF4-FFF2-40B4-BE49-F238E27FC236}">
                <a16:creationId xmlns:a16="http://schemas.microsoft.com/office/drawing/2014/main" id="{C25D9847-A6D5-71EA-6D3E-44BE931C4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2" y="3368675"/>
            <a:ext cx="2736850" cy="188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4" name="Text Box 8">
            <a:extLst>
              <a:ext uri="{FF2B5EF4-FFF2-40B4-BE49-F238E27FC236}">
                <a16:creationId xmlns:a16="http://schemas.microsoft.com/office/drawing/2014/main" id="{F3BF5D67-EA44-4F29-E687-ECC07E0AD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3029119"/>
            <a:ext cx="3308350" cy="238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None/>
            </a:pPr>
            <a:r>
              <a:rPr lang="en-US" altLang="en-US" sz="1200" dirty="0">
                <a:latin typeface="Noto Sans" panose="020B0502040504020204" pitchFamily="34"/>
              </a:rPr>
              <a:t>The NSA has considered using </a:t>
            </a:r>
            <a:r>
              <a:rPr lang="en-US" altLang="en-US" sz="1200" b="1" dirty="0">
                <a:latin typeface="Noto Sans" panose="020B0502040504020204" pitchFamily="34"/>
              </a:rPr>
              <a:t>Phantom</a:t>
            </a:r>
            <a:r>
              <a:rPr lang="en-US" altLang="en-US" sz="1200" dirty="0">
                <a:latin typeface="Noto Sans" panose="020B0502040504020204" pitchFamily="34"/>
              </a:rPr>
              <a:t>, also made by NSO but granted a special license allowing it to ONLY be used on U.S. numbers.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The CIA, FBI, DEA, Secret Service and U.S. Africa Command all were interested, too.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Ultimately, the U.S. backed out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Landmark, NSO geolocation tool, is still getting payments from Gideon Holdings as of April 2023 (U.S. company)  </a:t>
            </a: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C64D6558-F234-CA77-A769-F179A3B35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457200"/>
            <a:ext cx="31003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b="1">
                <a:solidFill>
                  <a:srgbClr val="800080"/>
                </a:solidFill>
                <a:latin typeface="Noto Sans" panose="020B0502040504020204" pitchFamily="34"/>
              </a:rPr>
              <a:t>The same, but different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5A303596-86CB-B3BF-38CF-AF47C0F0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363"/>
            <a:ext cx="7772400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 dirty="0">
                <a:latin typeface="Noto Sans" panose="020B0502040504020204" pitchFamily="34"/>
              </a:rPr>
              <a:t>What’s Being Done? 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E1C88331-26A3-BDBC-D2E9-9F406EBB7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1089013"/>
            <a:ext cx="7086600" cy="433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 marL="4318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The Pegasus Project: </a:t>
            </a:r>
            <a:r>
              <a:rPr lang="en-US" altLang="en-US" sz="1600" dirty="0">
                <a:latin typeface="Noto Sans" panose="020B0502040504020204" pitchFamily="34"/>
              </a:rPr>
              <a:t>Collaboration of journalists in 10 countries coordinated by Forbidden Stories.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Amnesty International Security Lab: </a:t>
            </a:r>
            <a:r>
              <a:rPr lang="en-US" altLang="en-US" sz="1600" dirty="0">
                <a:latin typeface="Noto Sans" panose="020B0502040504020204" pitchFamily="34"/>
              </a:rPr>
              <a:t>Confirms targeting and infections on phones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Current investigations into NSO: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>
                <a:latin typeface="Noto Sans" panose="020B0502040504020204" pitchFamily="34"/>
              </a:rPr>
              <a:t>France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>
                <a:latin typeface="Noto Sans" panose="020B0502040504020204" pitchFamily="34"/>
              </a:rPr>
              <a:t>Mexico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>
                <a:latin typeface="Noto Sans" panose="020B0502040504020204" pitchFamily="34"/>
              </a:rPr>
              <a:t>Poland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>
                <a:latin typeface="Noto Sans" panose="020B0502040504020204" pitchFamily="34"/>
              </a:rPr>
              <a:t>Spain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>
                <a:latin typeface="Noto Sans" panose="020B0502040504020204" pitchFamily="34"/>
              </a:rPr>
              <a:t>India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b="1" dirty="0">
                <a:latin typeface="Noto Sans" panose="020B0502040504020204" pitchFamily="34"/>
              </a:rPr>
              <a:t>EU formed the PEGA Committee</a:t>
            </a:r>
            <a:r>
              <a:rPr lang="en-US" altLang="en-US" sz="1600" dirty="0">
                <a:latin typeface="Noto Sans" panose="020B0502040504020204" pitchFamily="34"/>
              </a:rPr>
              <a:t>: Investigates use of spyware in Europe </a:t>
            </a:r>
            <a:endParaRPr lang="en-US" altLang="en-US" sz="1600" b="1" dirty="0"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b="1" dirty="0">
                <a:latin typeface="Noto Sans" panose="020B0502040504020204" pitchFamily="34"/>
              </a:rPr>
              <a:t>Citizen activist collectives </a:t>
            </a:r>
            <a:r>
              <a:rPr lang="en-US" altLang="en-US" sz="1600" dirty="0">
                <a:latin typeface="Noto Sans" panose="020B0502040504020204" pitchFamily="34"/>
              </a:rPr>
              <a:t>– Protect journalists, inform on privacy techniques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14A004A-13F4-9579-54B2-9855A6BCB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5A303596-86CB-B3BF-38CF-AF47C0F0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363"/>
            <a:ext cx="7772400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 dirty="0">
                <a:latin typeface="Noto Sans" panose="020B0502040504020204" pitchFamily="34"/>
              </a:rPr>
              <a:t>What’s Being Done? 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E1C88331-26A3-BDBC-D2E9-9F406EBB7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2" y="1097756"/>
            <a:ext cx="7086600" cy="367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 marL="4318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endParaRPr lang="en-US" altLang="en-US" sz="1600" b="1" dirty="0"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solidFill>
                  <a:srgbClr val="FF0000"/>
                </a:solidFill>
                <a:latin typeface="Noto Sans" panose="020B0502040504020204" pitchFamily="34"/>
              </a:rPr>
              <a:t>Executive order issued March 2023 banning use of Pegasus by U.S. government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U.S. Sanctions (more than a “very angry letter”)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Specifically, placed on the U.S. Commerce Dept. “Entity List”</a:t>
            </a:r>
          </a:p>
          <a:p>
            <a:pPr marL="215900" lvl="1" indent="0">
              <a:lnSpc>
                <a:spcPct val="113000"/>
              </a:lnSpc>
              <a:buSzPct val="45000"/>
            </a:pPr>
            <a:r>
              <a:rPr lang="en-US" altLang="en-US" sz="1600" b="1" dirty="0">
                <a:latin typeface="Noto Sans" panose="020B0502040504020204" pitchFamily="34"/>
              </a:rPr>
              <a:t> </a:t>
            </a:r>
          </a:p>
          <a:p>
            <a:pPr lvl="2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Prevents NSO from using Amazon cloud services and Dell computers </a:t>
            </a:r>
          </a:p>
          <a:p>
            <a:pPr lvl="2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Has caused many highly skilled technologists to question working for outright leave the company </a:t>
            </a:r>
          </a:p>
          <a:p>
            <a:pPr lvl="2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Makes it a bit more dodgy to purchase the software </a:t>
            </a:r>
          </a:p>
          <a:p>
            <a:pPr lvl="2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Killed the L3Harris deal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endParaRPr lang="en-US" altLang="en-US" sz="1600" dirty="0">
              <a:latin typeface="Noto Sans" panose="020B0502040504020204" pitchFamily="34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14A004A-13F4-9579-54B2-9855A6BCB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526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B0A114-C497-0F14-00E2-64B81FE3CB15}"/>
              </a:ext>
            </a:extLst>
          </p:cNvPr>
          <p:cNvSpPr txBox="1"/>
          <p:nvPr/>
        </p:nvSpPr>
        <p:spPr>
          <a:xfrm>
            <a:off x="2373312" y="549275"/>
            <a:ext cx="4876800" cy="68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altLang="en-US" sz="3600" b="1" dirty="0">
                <a:latin typeface="Noto Sans" panose="020B0502040504020204" pitchFamily="34"/>
              </a:rPr>
              <a:t>What’s Being Done?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1503D2-BE69-CD59-C522-5F7E1B44C220}"/>
              </a:ext>
            </a:extLst>
          </p:cNvPr>
          <p:cNvSpPr txBox="1"/>
          <p:nvPr/>
        </p:nvSpPr>
        <p:spPr>
          <a:xfrm>
            <a:off x="1230312" y="1230359"/>
            <a:ext cx="8305800" cy="495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WhatsApp Lawsuit (filed in 2019) </a:t>
            </a:r>
          </a:p>
          <a:p>
            <a:endParaRPr lang="en-US" sz="1500" dirty="0"/>
          </a:p>
          <a:p>
            <a:r>
              <a:rPr lang="en-US" sz="1500" dirty="0"/>
              <a:t>Meta claims it can prove a Washington, D.C. phone number has been attacked by Pegasus</a:t>
            </a:r>
          </a:p>
          <a:p>
            <a:endParaRPr lang="en-US" sz="1500" dirty="0"/>
          </a:p>
          <a:p>
            <a:r>
              <a:rPr lang="en-US" sz="1500" dirty="0"/>
              <a:t>Turned out, that was actually a number being used by NSO to demo Phantom to the FBI (whoops). </a:t>
            </a:r>
            <a:br>
              <a:rPr lang="en-US" sz="1500" dirty="0"/>
            </a:br>
            <a:br>
              <a:rPr lang="en-US" sz="1500" dirty="0"/>
            </a:br>
            <a:r>
              <a:rPr lang="en-US" sz="1500" dirty="0"/>
              <a:t>Still, lawsuit alleges 1,400 people were surveilled using WhatsApp</a:t>
            </a:r>
          </a:p>
          <a:p>
            <a:endParaRPr lang="en-US" sz="1500" b="1" dirty="0"/>
          </a:p>
          <a:p>
            <a:r>
              <a:rPr lang="en-US" sz="1500" b="1" dirty="0"/>
              <a:t>What they want: </a:t>
            </a:r>
            <a:r>
              <a:rPr lang="en-US" sz="1500" dirty="0"/>
              <a:t>Ban NSO from using its servers, financial damage </a:t>
            </a:r>
          </a:p>
          <a:p>
            <a:pPr lvl="1"/>
            <a:endParaRPr lang="en-US" sz="1500" b="1" dirty="0"/>
          </a:p>
          <a:p>
            <a:r>
              <a:rPr lang="en-US" sz="1500" b="1" dirty="0"/>
              <a:t>The Apple Lawsuit (filed in 2021)</a:t>
            </a:r>
          </a:p>
          <a:p>
            <a:r>
              <a:rPr lang="en-US" sz="1500" b="1" dirty="0"/>
              <a:t> </a:t>
            </a:r>
          </a:p>
          <a:p>
            <a:r>
              <a:rPr lang="en-US" sz="1500" dirty="0"/>
              <a:t>Alleges Pegasus was used to surveil Apple users </a:t>
            </a:r>
          </a:p>
          <a:p>
            <a:endParaRPr lang="en-US" sz="1500" dirty="0"/>
          </a:p>
          <a:p>
            <a:r>
              <a:rPr lang="en-US" sz="1500" b="1" dirty="0"/>
              <a:t>What they want: </a:t>
            </a:r>
            <a:r>
              <a:rPr lang="en-US" sz="1500" dirty="0"/>
              <a:t>Deletion of previously acquired data; banned from </a:t>
            </a:r>
          </a:p>
          <a:p>
            <a:r>
              <a:rPr lang="en-US" sz="1500" dirty="0"/>
              <a:t>using Apple servers, and money </a:t>
            </a:r>
            <a:endParaRPr lang="en-US" sz="1500" b="1" dirty="0"/>
          </a:p>
          <a:p>
            <a:endParaRPr lang="en-US" sz="1800" b="1" dirty="0"/>
          </a:p>
          <a:p>
            <a:endParaRPr lang="en-US" dirty="0"/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17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>
            <a:extLst>
              <a:ext uri="{FF2B5EF4-FFF2-40B4-BE49-F238E27FC236}">
                <a16:creationId xmlns:a16="http://schemas.microsoft.com/office/drawing/2014/main" id="{6B2FEE32-B08C-A92C-F8FD-A04F25235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2" y="1571625"/>
            <a:ext cx="388620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1600" dirty="0">
                <a:latin typeface="Noto Sans" panose="020B0502040504020204" pitchFamily="34"/>
              </a:rPr>
              <a:t>Once NSO systems are sold, governments can essentially use them however they want. </a:t>
            </a:r>
            <a:r>
              <a:rPr lang="en-US" altLang="en-US" sz="1600" b="1" dirty="0">
                <a:latin typeface="Noto Sans" panose="020B0502040504020204" pitchFamily="34"/>
              </a:rPr>
              <a:t>NSO can say they’re trying to make the world a safer place, but they are also </a:t>
            </a:r>
            <a:r>
              <a:rPr lang="en-US" altLang="en-US" sz="1600" b="1" dirty="0">
                <a:solidFill>
                  <a:srgbClr val="FF0000"/>
                </a:solidFill>
                <a:latin typeface="Noto Sans" panose="020B0502040504020204" pitchFamily="34"/>
              </a:rPr>
              <a:t>making the world a more </a:t>
            </a:r>
            <a:br>
              <a:rPr lang="en-US" altLang="en-US" sz="1600" b="1" dirty="0">
                <a:solidFill>
                  <a:srgbClr val="FF0000"/>
                </a:solidFill>
                <a:latin typeface="Noto Sans" panose="020B0502040504020204" pitchFamily="34"/>
              </a:rPr>
            </a:br>
            <a:r>
              <a:rPr lang="en-US" altLang="en-US" sz="1600" b="1" dirty="0">
                <a:solidFill>
                  <a:srgbClr val="FF0000"/>
                </a:solidFill>
                <a:latin typeface="Noto Sans" panose="020B0502040504020204" pitchFamily="34"/>
              </a:rPr>
              <a:t>surveilled place. 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3C21C0F8-134E-1E61-F222-743D62B7D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912" y="4283075"/>
            <a:ext cx="5440362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1300" dirty="0">
                <a:latin typeface="Noto Sans" panose="020B0502040504020204" pitchFamily="34"/>
              </a:rPr>
              <a:t>Bill </a:t>
            </a:r>
            <a:r>
              <a:rPr lang="en-US" altLang="en-US" sz="1300" dirty="0" err="1">
                <a:latin typeface="Noto Sans" panose="020B0502040504020204" pitchFamily="34"/>
              </a:rPr>
              <a:t>Marcsz</a:t>
            </a:r>
            <a:r>
              <a:rPr lang="en-US" altLang="en-US" sz="1300" dirty="0">
                <a:latin typeface="Noto Sans" panose="020B0502040504020204" pitchFamily="34"/>
              </a:rPr>
              <a:t>, Citizen Lab at Munk School of Global Affairs, University of Toronto, quoted in </a:t>
            </a:r>
            <a:r>
              <a:rPr lang="en-US" altLang="en-US" sz="1300" i="1" dirty="0">
                <a:latin typeface="Noto Sans" panose="020B0502040504020204" pitchFamily="34"/>
              </a:rPr>
              <a:t>New York Times, “How Spy Tech Firms Let Governments See Everything on a Smartphone,” digital publication on 9/2/2016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32210ED9-F1A3-12E2-FA22-84400010B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875393"/>
            <a:ext cx="5121275" cy="4672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New York Times, “</a:t>
            </a:r>
            <a:r>
              <a:rPr lang="en-US" altLang="en-US" sz="1200" i="1" dirty="0">
                <a:solidFill>
                  <a:schemeClr val="accent6"/>
                </a:solidFill>
                <a:latin typeface="Noto Sans" panose="020B0502040504020204" pitchFamily="3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Battle for the World’s Most Powerful Cyberweapon</a:t>
            </a:r>
            <a:r>
              <a:rPr lang="en-US" altLang="en-US" sz="1200" dirty="0">
                <a:latin typeface="Noto Sans" panose="020B0502040504020204" pitchFamily="34"/>
              </a:rPr>
              <a:t>,” </a:t>
            </a:r>
            <a:r>
              <a:rPr lang="en-US" sz="1200" dirty="0">
                <a:latin typeface="Noto Sans" panose="020B0502040504020204" pitchFamily="34"/>
              </a:rPr>
              <a:t>Published Jan. 28</a:t>
            </a:r>
            <a:r>
              <a:rPr lang="en-US" sz="1200">
                <a:latin typeface="Noto Sans" panose="020B0502040504020204" pitchFamily="34"/>
              </a:rPr>
              <a:t>, 2022 Updated </a:t>
            </a:r>
            <a:r>
              <a:rPr lang="en-US" sz="1200" dirty="0">
                <a:latin typeface="Noto Sans" panose="020B0502040504020204" pitchFamily="34"/>
              </a:rPr>
              <a:t>June 15, 2023</a:t>
            </a:r>
            <a:endParaRPr lang="en-US" altLang="en-US" sz="1200" i="1" dirty="0"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Scientific American,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Pegasus? How Surveillance Spyware Invades Phones</a:t>
            </a:r>
            <a:r>
              <a:rPr lang="en-US" altLang="en-US" sz="1200" dirty="0">
                <a:latin typeface="Noto Sans" panose="020B0502040504020204" pitchFamily="34"/>
              </a:rPr>
              <a:t>,” August 9, 2021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Wall Street Journal,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sz="1200" i="0" dirty="0">
                <a:solidFill>
                  <a:schemeClr val="accent6"/>
                </a:solidFill>
                <a:effectLst/>
                <a:latin typeface="var(--typography-headline-standard-xxl-font-family)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Biden Restricts Use of Commercial Hacking Tools by U.S. Agencies</a:t>
            </a:r>
            <a:r>
              <a:rPr lang="en-US" sz="1200" i="0" dirty="0">
                <a:effectLst/>
                <a:latin typeface="var(--typography-headline-standard-xxl-font-family)"/>
              </a:rPr>
              <a:t>,” March 27, 2023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New York Times,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Spy Tech Firms Let Governments See Everything on a Smartphone</a:t>
            </a:r>
            <a:r>
              <a:rPr lang="en-US" altLang="en-US" sz="1200" dirty="0">
                <a:latin typeface="Noto Sans" panose="020B0502040504020204" pitchFamily="34"/>
              </a:rPr>
              <a:t>,” </a:t>
            </a:r>
            <a:r>
              <a:rPr lang="en-US" altLang="en-US" sz="1200" i="1" dirty="0">
                <a:latin typeface="Noto Sans" panose="020B0502040504020204" pitchFamily="34"/>
              </a:rPr>
              <a:t>digital publication on 9/2/2016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Columbia Journalism Review,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Hacker</a:t>
            </a:r>
            <a:r>
              <a:rPr lang="en-US" altLang="en-US" sz="1200" dirty="0">
                <a:latin typeface="Noto Sans" panose="020B0502040504020204" pitchFamily="34"/>
              </a:rPr>
              <a:t>,”</a:t>
            </a:r>
            <a:r>
              <a:rPr lang="en-US" altLang="en-US" sz="1200" i="1" dirty="0">
                <a:latin typeface="Noto Sans" panose="020B0502040504020204" pitchFamily="34"/>
              </a:rPr>
              <a:t> </a:t>
            </a:r>
            <a:r>
              <a:rPr lang="en-US" altLang="en-US" sz="1200" i="1" u="sng" dirty="0">
                <a:latin typeface="Noto Sans" panose="020B0502040504020204" pitchFamily="34"/>
              </a:rPr>
              <a:t>The Authoritarianism Issue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New York Times,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Mexico Became the Biggest User of the World’s Most Notorious Spy Tool</a:t>
            </a:r>
            <a:r>
              <a:rPr lang="en-US" altLang="en-US" sz="1200" dirty="0">
                <a:latin typeface="Noto Sans" panose="020B0502040504020204" pitchFamily="34"/>
              </a:rPr>
              <a:t>,”</a:t>
            </a:r>
            <a:r>
              <a:rPr lang="en-US" altLang="en-US" sz="1200" i="1" dirty="0">
                <a:latin typeface="Noto Sans" panose="020B0502040504020204" pitchFamily="34"/>
              </a:rPr>
              <a:t> April 18, 2023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Foreign Affairs,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Autocrat in Your iPhone</a:t>
            </a:r>
            <a:r>
              <a:rPr lang="en-US" altLang="en-US" sz="1200" dirty="0">
                <a:latin typeface="Noto Sans" panose="020B0502040504020204" pitchFamily="34"/>
              </a:rPr>
              <a:t>,” </a:t>
            </a:r>
            <a:r>
              <a:rPr lang="en-US" altLang="en-US" sz="1200" i="1" dirty="0">
                <a:latin typeface="Noto Sans" panose="020B0502040504020204" pitchFamily="34"/>
              </a:rPr>
              <a:t>January/February 2023, by Ronald J. </a:t>
            </a:r>
            <a:r>
              <a:rPr lang="en-US" altLang="en-US" sz="1200" i="1" dirty="0" err="1">
                <a:latin typeface="Noto Sans" panose="020B0502040504020204" pitchFamily="34"/>
              </a:rPr>
              <a:t>Deibert</a:t>
            </a:r>
            <a:r>
              <a:rPr lang="en-US" altLang="en-US" sz="1200" i="1" dirty="0">
                <a:latin typeface="Noto Sans" panose="020B0502040504020204" pitchFamily="34"/>
              </a:rPr>
              <a:t>, founder of Citizen Lab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Haaretz,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Did the FBI Really Want NSO’s Pegasus For?” </a:t>
            </a:r>
            <a:r>
              <a:rPr lang="en-US" altLang="en-US" sz="1200" dirty="0">
                <a:latin typeface="Noto Sans" panose="020B0502040504020204" pitchFamily="34"/>
              </a:rPr>
              <a:t>Feb. 6, 2022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Amnesty.org,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Pegasus Project: One year on, spyware crisis continues after failure to clamp down on surveillance industry</a:t>
            </a:r>
            <a:r>
              <a:rPr lang="en-US" altLang="en-US" sz="1200" dirty="0">
                <a:latin typeface="Noto Sans" panose="020B0502040504020204" pitchFamily="34"/>
              </a:rPr>
              <a:t>,” July 18, 2022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i="1" dirty="0">
                <a:latin typeface="Noto Sans" panose="020B0502040504020204" pitchFamily="34"/>
              </a:rPr>
              <a:t>Council on Foreign Relations, cfr.org, </a:t>
            </a:r>
            <a:r>
              <a:rPr lang="en-US" altLang="en-US" sz="1200" dirty="0">
                <a:latin typeface="Noto Sans" panose="020B0502040504020204" pitchFamily="34"/>
              </a:rPr>
              <a:t>“</a:t>
            </a:r>
            <a:r>
              <a:rPr lang="en-US" altLang="en-US" sz="1200" dirty="0">
                <a:solidFill>
                  <a:schemeClr val="accent6"/>
                </a:solidFill>
                <a:latin typeface="Noto Sans" panose="020B0502040504020204" pitchFamily="34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Israel’s Pegasus Spyware Stoked the Surveillance Debate</a:t>
            </a:r>
            <a:r>
              <a:rPr lang="en-US" altLang="en-US" sz="1200" dirty="0">
                <a:latin typeface="Noto Sans" panose="020B0502040504020204" pitchFamily="34"/>
              </a:rPr>
              <a:t>,” March 8, 2022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endParaRPr lang="en-US" altLang="en-US" sz="1200" dirty="0">
              <a:latin typeface="Noto Sans" panose="020B0502040504020204" pitchFamily="34"/>
            </a:endParaRP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7A968145-70AA-1E27-7D5F-D7A299C28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365125"/>
            <a:ext cx="9413874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2200" b="1" dirty="0">
                <a:latin typeface="Noto Sans" panose="020B0502040504020204" pitchFamily="34"/>
              </a:rPr>
              <a:t>References and Further Reading 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5D89CC63-7EE5-10EC-6FFC-A8651868F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5162550"/>
            <a:ext cx="2189163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754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98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altLang="en-US" sz="1000">
                <a:latin typeface="Lato" charset="0"/>
              </a:rPr>
              <a:t>Photo by </a:t>
            </a:r>
            <a:r>
              <a:rPr lang="en-US" altLang="en-US" sz="1000">
                <a:latin typeface="Lato" charset="0"/>
                <a:hlinkClick r:id="rId13"/>
              </a:rPr>
              <a:t>Dave Hoefler</a:t>
            </a:r>
            <a:r>
              <a:rPr lang="en-US" altLang="en-US" sz="1000">
                <a:latin typeface="Lato" charset="0"/>
              </a:rPr>
              <a:t> on </a:t>
            </a:r>
            <a:r>
              <a:rPr lang="en-US" altLang="en-US" sz="1000">
                <a:latin typeface="Lato" charset="0"/>
                <a:hlinkClick r:id="rId14"/>
              </a:rPr>
              <a:t>Unsplash</a:t>
            </a:r>
          </a:p>
        </p:txBody>
      </p:sp>
      <p:sp>
        <p:nvSpPr>
          <p:cNvPr id="22532" name="Freeform 4">
            <a:extLst>
              <a:ext uri="{FF2B5EF4-FFF2-40B4-BE49-F238E27FC236}">
                <a16:creationId xmlns:a16="http://schemas.microsoft.com/office/drawing/2014/main" id="{571C4221-425F-4333-70B7-07F124756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750" y="1190625"/>
            <a:ext cx="4094163" cy="4094163"/>
          </a:xfrm>
          <a:custGeom>
            <a:avLst/>
            <a:gdLst>
              <a:gd name="T0" fmla="*/ 0 w 11374"/>
              <a:gd name="T1" fmla="*/ 5726 h 11374"/>
              <a:gd name="T2" fmla="*/ 5646 w 11374"/>
              <a:gd name="T3" fmla="*/ 0 h 11374"/>
              <a:gd name="T4" fmla="*/ 11373 w 11374"/>
              <a:gd name="T5" fmla="*/ 5648 h 11374"/>
              <a:gd name="T6" fmla="*/ 5727 w 11374"/>
              <a:gd name="T7" fmla="*/ 11373 h 11374"/>
              <a:gd name="T8" fmla="*/ 5725 w 11374"/>
              <a:gd name="T9" fmla="*/ 11373 h 11374"/>
              <a:gd name="T10" fmla="*/ 0 w 11374"/>
              <a:gd name="T11" fmla="*/ 5728 h 11374"/>
              <a:gd name="T12" fmla="*/ 0 w 11374"/>
              <a:gd name="T13" fmla="*/ 5726 h 1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74" h="11374">
                <a:moveTo>
                  <a:pt x="0" y="5726"/>
                </a:moveTo>
                <a:lnTo>
                  <a:pt x="5646" y="0"/>
                </a:lnTo>
                <a:lnTo>
                  <a:pt x="11373" y="5648"/>
                </a:lnTo>
                <a:lnTo>
                  <a:pt x="5727" y="11373"/>
                </a:lnTo>
                <a:lnTo>
                  <a:pt x="5725" y="11373"/>
                </a:lnTo>
                <a:lnTo>
                  <a:pt x="0" y="5728"/>
                </a:lnTo>
                <a:lnTo>
                  <a:pt x="0" y="5726"/>
                </a:lnTo>
              </a:path>
            </a:pathLst>
          </a:custGeom>
          <a:blipFill dpi="0" rotWithShape="0">
            <a:blip r:embed="rId1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32210ED9-F1A3-12E2-FA22-84400010B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875394"/>
            <a:ext cx="5121275" cy="1959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400" i="1" dirty="0">
                <a:latin typeface="Noto Sans" panose="020B0502040504020204" pitchFamily="34"/>
              </a:rPr>
              <a:t>New York Times, </a:t>
            </a:r>
            <a:r>
              <a:rPr lang="en-US" altLang="en-US" sz="1400" dirty="0">
                <a:latin typeface="Noto Sans" panose="020B0502040504020204" pitchFamily="34"/>
              </a:rPr>
              <a:t>“</a:t>
            </a:r>
            <a:r>
              <a:rPr lang="en-US" sz="1400" b="1" dirty="0">
                <a:solidFill>
                  <a:schemeClr val="accent6"/>
                </a:solidFill>
                <a:effectLst/>
                <a:latin typeface="nyt-cheltenha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Front Company and a Fake Identity: How the U.S. Came to Use Spyware It Was Trying to Kill</a:t>
            </a:r>
            <a:r>
              <a:rPr lang="en-US" sz="1400" b="1" i="1" dirty="0">
                <a:solidFill>
                  <a:srgbClr val="121212"/>
                </a:solidFill>
                <a:effectLst/>
                <a:latin typeface="nyt-cheltenham"/>
              </a:rPr>
              <a:t>,” </a:t>
            </a:r>
            <a:r>
              <a:rPr lang="en-US" sz="1400" dirty="0">
                <a:solidFill>
                  <a:srgbClr val="121212"/>
                </a:solidFill>
                <a:effectLst/>
                <a:latin typeface="nyt-cheltenham"/>
              </a:rPr>
              <a:t>April 2, 2023 (updated April 10) </a:t>
            </a:r>
            <a:endParaRPr lang="en-US" sz="1400" b="1" i="1" dirty="0">
              <a:solidFill>
                <a:srgbClr val="121212"/>
              </a:solidFill>
              <a:effectLst/>
              <a:latin typeface="nyt-cheltenham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400" dirty="0">
                <a:latin typeface="Noto Sans" panose="020B0502040504020204" pitchFamily="34"/>
              </a:rPr>
              <a:t>ACLU Newsletter</a:t>
            </a:r>
            <a:r>
              <a:rPr lang="en-US" altLang="en-US" sz="1400" i="1" dirty="0">
                <a:latin typeface="Noto Sans" panose="020B0502040504020204" pitchFamily="34"/>
              </a:rPr>
              <a:t>, </a:t>
            </a:r>
            <a:r>
              <a:rPr lang="en-US" altLang="en-US" sz="1400" dirty="0">
                <a:latin typeface="Noto Sans" panose="020B0502040504020204" pitchFamily="34"/>
              </a:rPr>
              <a:t>“</a:t>
            </a:r>
            <a:r>
              <a:rPr lang="en-US" sz="1400" b="1" i="0" dirty="0">
                <a:solidFill>
                  <a:schemeClr val="accent6"/>
                </a:solidFill>
                <a:effectLst/>
                <a:latin typeface="gtamcompresse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Five Things to Know About NSA Mass Surveillance and the Coming Fight in Congress</a:t>
            </a:r>
            <a:r>
              <a:rPr lang="en-US" sz="1400" b="1" i="0" dirty="0">
                <a:solidFill>
                  <a:schemeClr val="accent6"/>
                </a:solidFill>
                <a:effectLst/>
                <a:latin typeface="gtamcompressed"/>
              </a:rPr>
              <a:t>,” </a:t>
            </a:r>
            <a:r>
              <a:rPr lang="en-US" sz="1400" dirty="0">
                <a:solidFill>
                  <a:srgbClr val="121212"/>
                </a:solidFill>
                <a:latin typeface="nyt-cheltenham"/>
              </a:rPr>
              <a:t>April 11, 2023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"/>
            </a:pPr>
            <a:r>
              <a:rPr lang="en-US" altLang="en-US" sz="1400" i="1" dirty="0">
                <a:latin typeface="Noto Sans" panose="020B0502040504020204" pitchFamily="34"/>
              </a:rPr>
              <a:t>New York Times, </a:t>
            </a:r>
            <a:r>
              <a:rPr lang="en-US" altLang="en-US" sz="1400" dirty="0">
                <a:latin typeface="Noto Sans" panose="020B0502040504020204" pitchFamily="34"/>
              </a:rPr>
              <a:t>“</a:t>
            </a:r>
            <a:r>
              <a:rPr lang="en-US" sz="1400" b="1" dirty="0">
                <a:solidFill>
                  <a:schemeClr val="accent6"/>
                </a:solidFill>
                <a:effectLst/>
                <a:latin typeface="nyt-cheltenham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Who Paid for a Mysterious Spy Tool? The F.B.I., an F.B.I. Inquiry Found</a:t>
            </a:r>
            <a:r>
              <a:rPr lang="en-US" sz="1400" b="1" i="1" dirty="0">
                <a:solidFill>
                  <a:schemeClr val="accent6"/>
                </a:solidFill>
                <a:latin typeface="nyt-cheltenham"/>
              </a:rPr>
              <a:t>,” </a:t>
            </a:r>
            <a:r>
              <a:rPr lang="en-US" sz="1400" dirty="0">
                <a:solidFill>
                  <a:schemeClr val="tx1"/>
                </a:solidFill>
                <a:latin typeface="nyt-cheltenham"/>
              </a:rPr>
              <a:t>July 31, 2023</a:t>
            </a:r>
            <a:endParaRPr lang="en-US" sz="1400" i="1" dirty="0">
              <a:solidFill>
                <a:schemeClr val="tx1"/>
              </a:solidFill>
              <a:effectLst/>
              <a:latin typeface="nyt-cheltenham"/>
            </a:endParaRPr>
          </a:p>
          <a:p>
            <a:pPr marL="0" indent="0">
              <a:lnSpc>
                <a:spcPct val="113000"/>
              </a:lnSpc>
              <a:buSzPct val="45000"/>
            </a:pPr>
            <a:endParaRPr lang="en-US" altLang="en-US" sz="1200" dirty="0">
              <a:latin typeface="Noto Sans" panose="020B0502040504020204" pitchFamily="34"/>
            </a:endParaRPr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7A968145-70AA-1E27-7D5F-D7A299C28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365125"/>
            <a:ext cx="9413874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2200" b="1" dirty="0">
                <a:latin typeface="Noto Sans" panose="020B0502040504020204" pitchFamily="34"/>
              </a:rPr>
              <a:t>References and Further Reading 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5D89CC63-7EE5-10EC-6FFC-A8651868F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5162550"/>
            <a:ext cx="2189163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754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98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altLang="en-US" sz="1000">
                <a:latin typeface="Lato" charset="0"/>
              </a:rPr>
              <a:t>Photo by </a:t>
            </a:r>
            <a:r>
              <a:rPr lang="en-US" altLang="en-US" sz="1000">
                <a:latin typeface="Lato" charset="0"/>
                <a:hlinkClick r:id="rId6"/>
              </a:rPr>
              <a:t>Dave Hoefler</a:t>
            </a:r>
            <a:r>
              <a:rPr lang="en-US" altLang="en-US" sz="1000">
                <a:latin typeface="Lato" charset="0"/>
              </a:rPr>
              <a:t> on </a:t>
            </a:r>
            <a:r>
              <a:rPr lang="en-US" altLang="en-US" sz="1000">
                <a:latin typeface="Lato" charset="0"/>
                <a:hlinkClick r:id="rId7"/>
              </a:rPr>
              <a:t>Unsplash</a:t>
            </a:r>
          </a:p>
        </p:txBody>
      </p:sp>
      <p:sp>
        <p:nvSpPr>
          <p:cNvPr id="22532" name="Freeform 4">
            <a:extLst>
              <a:ext uri="{FF2B5EF4-FFF2-40B4-BE49-F238E27FC236}">
                <a16:creationId xmlns:a16="http://schemas.microsoft.com/office/drawing/2014/main" id="{571C4221-425F-4333-70B7-07F124756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750" y="1190625"/>
            <a:ext cx="4094163" cy="4094163"/>
          </a:xfrm>
          <a:custGeom>
            <a:avLst/>
            <a:gdLst>
              <a:gd name="T0" fmla="*/ 0 w 11374"/>
              <a:gd name="T1" fmla="*/ 5726 h 11374"/>
              <a:gd name="T2" fmla="*/ 5646 w 11374"/>
              <a:gd name="T3" fmla="*/ 0 h 11374"/>
              <a:gd name="T4" fmla="*/ 11373 w 11374"/>
              <a:gd name="T5" fmla="*/ 5648 h 11374"/>
              <a:gd name="T6" fmla="*/ 5727 w 11374"/>
              <a:gd name="T7" fmla="*/ 11373 h 11374"/>
              <a:gd name="T8" fmla="*/ 5725 w 11374"/>
              <a:gd name="T9" fmla="*/ 11373 h 11374"/>
              <a:gd name="T10" fmla="*/ 0 w 11374"/>
              <a:gd name="T11" fmla="*/ 5728 h 11374"/>
              <a:gd name="T12" fmla="*/ 0 w 11374"/>
              <a:gd name="T13" fmla="*/ 5726 h 1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74" h="11374">
                <a:moveTo>
                  <a:pt x="0" y="5726"/>
                </a:moveTo>
                <a:lnTo>
                  <a:pt x="5646" y="0"/>
                </a:lnTo>
                <a:lnTo>
                  <a:pt x="11373" y="5648"/>
                </a:lnTo>
                <a:lnTo>
                  <a:pt x="5727" y="11373"/>
                </a:lnTo>
                <a:lnTo>
                  <a:pt x="5725" y="11373"/>
                </a:lnTo>
                <a:lnTo>
                  <a:pt x="0" y="5728"/>
                </a:lnTo>
                <a:lnTo>
                  <a:pt x="0" y="5726"/>
                </a:lnTo>
              </a:path>
            </a:pathLst>
          </a:custGeom>
          <a:blipFill dpi="0" rotWithShape="0">
            <a:blip r:embed="rId8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5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23E6647E-84F0-F804-6819-0D27BAD8D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912" y="320676"/>
            <a:ext cx="4572000" cy="7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 dirty="0">
                <a:latin typeface="Noto Sans" panose="020B0502040504020204" pitchFamily="34"/>
              </a:rPr>
              <a:t>What is Pegasus? 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8550063D-C2D3-0EC5-84BC-BC6DED9E0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838" y="1089013"/>
            <a:ext cx="7543800" cy="96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b="1" dirty="0">
                <a:latin typeface="Noto Sans" panose="020B0502040504020204" pitchFamily="34"/>
              </a:rPr>
              <a:t>Pegasus is Israeli surveillance software developed by the NSO Group used by governments worldwide for both good and evil. It started as a chicken co-op. </a:t>
            </a:r>
          </a:p>
          <a:p>
            <a:pPr>
              <a:lnSpc>
                <a:spcPct val="113000"/>
              </a:lnSpc>
            </a:pPr>
            <a:endParaRPr lang="en-US" altLang="en-US" b="1" dirty="0">
              <a:latin typeface="Noto Sans" panose="020B0502040504020204" pitchFamily="34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069C5D58-DA0B-CC48-C466-1D34986E3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838" y="2057400"/>
            <a:ext cx="8458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Has been sold to global law enforcement &amp; intelligence agencies since 2011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Takes ALL the data from an iPhone, Android, Blackberry or Symbian phone – the phone’s location, every message (email and text), contacts, photographs, document, and download, including encrypted communication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Real time monitoring of all your activities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Can seize control of a smartphone’s camera and microphone – “room tap” feature is advertised in their marketing 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Zero Click – no nefarious link clinking required!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Can not be used on U.S. phones ...</a:t>
            </a:r>
            <a:r>
              <a:rPr lang="en-US" altLang="en-US" sz="1600" b="1" dirty="0" err="1">
                <a:latin typeface="Noto Sans" panose="020B0502040504020204" pitchFamily="34"/>
              </a:rPr>
              <a:t>sorta</a:t>
            </a:r>
            <a:r>
              <a:rPr lang="en-US" altLang="en-US" sz="1600" b="1" dirty="0">
                <a:latin typeface="Noto Sans" panose="020B0502040504020204" pitchFamily="34"/>
              </a:rPr>
              <a:t>…. (more on this later)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Installation: NSO claims “stealth” OTA, through rigged public </a:t>
            </a:r>
            <a:r>
              <a:rPr lang="en-US" altLang="en-US" sz="1600" b="1" dirty="0" err="1">
                <a:latin typeface="Noto Sans" panose="020B0502040504020204" pitchFamily="34"/>
              </a:rPr>
              <a:t>WiFi</a:t>
            </a:r>
            <a:r>
              <a:rPr lang="en-US" altLang="en-US" sz="1600" b="1" dirty="0">
                <a:latin typeface="Noto Sans" panose="020B0502040504020204" pitchFamily="34"/>
              </a:rPr>
              <a:t>, </a:t>
            </a:r>
            <a:br>
              <a:rPr lang="en-US" altLang="en-US" sz="1600" b="1" dirty="0">
                <a:latin typeface="Noto Sans" panose="020B0502040504020204" pitchFamily="34"/>
              </a:rPr>
            </a:br>
            <a:r>
              <a:rPr lang="en-US" altLang="en-US" sz="1600" b="1" dirty="0">
                <a:latin typeface="Noto Sans" panose="020B0502040504020204" pitchFamily="34"/>
              </a:rPr>
              <a:t>and usual (emails and texts, actual people)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23E6647E-84F0-F804-6819-0D27BAD8D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912" y="319534"/>
            <a:ext cx="4419600" cy="823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 dirty="0">
                <a:solidFill>
                  <a:srgbClr val="FF0000"/>
                </a:solidFill>
                <a:latin typeface="Noto Sans" panose="020B0502040504020204" pitchFamily="34"/>
              </a:rPr>
              <a:t>Who</a:t>
            </a:r>
            <a:r>
              <a:rPr lang="en-US" altLang="en-US" sz="4000" b="1" dirty="0">
                <a:latin typeface="Noto Sans" panose="020B0502040504020204" pitchFamily="34"/>
              </a:rPr>
              <a:t> is Pegasus? 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8550063D-C2D3-0EC5-84BC-BC6DED9E0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143000"/>
            <a:ext cx="754380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endParaRPr lang="en-US" altLang="en-US" dirty="0">
              <a:latin typeface="Noto Sans" panose="020B0502040504020204" pitchFamily="34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069C5D58-DA0B-CC48-C466-1D34986E3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656" y="1235075"/>
            <a:ext cx="8458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Irony: </a:t>
            </a:r>
            <a:r>
              <a:rPr lang="en-US" altLang="en-US" sz="1600" dirty="0">
                <a:latin typeface="Noto Sans" panose="020B0502040504020204" pitchFamily="34"/>
              </a:rPr>
              <a:t>Founders  are </a:t>
            </a:r>
            <a:r>
              <a:rPr lang="en-US" altLang="en-US" sz="1600" i="1" dirty="0">
                <a:latin typeface="Noto Sans" panose="020B0502040504020204" pitchFamily="34"/>
              </a:rPr>
              <a:t>not </a:t>
            </a:r>
            <a:r>
              <a:rPr lang="en-US" altLang="en-US" sz="1600" dirty="0">
                <a:latin typeface="Noto Sans" panose="020B0502040504020204" pitchFamily="34"/>
              </a:rPr>
              <a:t>from the Israeli intelligence sector.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Shalev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Hulio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 and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Omri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Lavie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, were just techie startup guys looking for a product that worked (NSO stemmed from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CommuniTake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)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LyonText"/>
              </a:rPr>
              <a:t>NSO partner: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Niv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Karmi</a:t>
            </a:r>
            <a:r>
              <a:rPr lang="en-US" sz="1600" dirty="0">
                <a:latin typeface="LyonText"/>
              </a:rPr>
              <a:t> – former Mossad and Israeli intelligence officer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LyonText"/>
              </a:rPr>
              <a:t>Research team: </a:t>
            </a:r>
            <a:r>
              <a:rPr lang="en-US" altLang="en-US" sz="1600" dirty="0">
                <a:latin typeface="LyonText"/>
              </a:rPr>
              <a:t>Most come from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AMAN, the Israeli Military Intelligence Directorate, including Unit 8200 (extremely elite intelligence unit trained specifically in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cyberintelligence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)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600" b="1" dirty="0">
                <a:latin typeface="LyonText"/>
              </a:rPr>
              <a:t>Money Backers: </a:t>
            </a:r>
            <a:r>
              <a:rPr lang="en-US" sz="1600" dirty="0">
                <a:latin typeface="LyonText"/>
              </a:rPr>
              <a:t>Initially included Circles, an Israeli cyberweapons firm, and U.S. investment firm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Francisco Partners;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LyonText"/>
              </a:rPr>
              <a:t>Novalpina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</a:rPr>
              <a:t> (U.K) bought it in 2019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LyonText"/>
                <a:sym typeface="Wingdings" panose="05000000000000000000" pitchFamily="2" charset="2"/>
              </a:rPr>
              <a:t> Gideon Holdings (U.S.)  </a:t>
            </a:r>
            <a:r>
              <a:rPr lang="en-US" sz="1600" b="0" i="0" dirty="0">
                <a:solidFill>
                  <a:schemeClr val="accent6"/>
                </a:solidFill>
                <a:effectLst/>
                <a:latin typeface="LyonText"/>
                <a:sym typeface="Wingdings" panose="05000000000000000000" pitchFamily="2" charset="2"/>
              </a:rPr>
              <a:t>Stay tuned for more on this later</a:t>
            </a:r>
            <a:endParaRPr lang="en-US" sz="1600" b="1" dirty="0">
              <a:solidFill>
                <a:schemeClr val="accent6"/>
              </a:solidFill>
              <a:latin typeface="LyonText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LyonText"/>
              </a:rPr>
              <a:t>Government </a:t>
            </a:r>
            <a:r>
              <a:rPr lang="en-US" sz="1600" b="1" dirty="0">
                <a:latin typeface="LyonText"/>
              </a:rPr>
              <a:t>Backing: </a:t>
            </a:r>
            <a:r>
              <a:rPr lang="en-US" sz="1600" dirty="0">
                <a:latin typeface="LyonText"/>
              </a:rPr>
              <a:t>Licenses must be approved by the Israeli Defense Ministry; allegedly,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600" dirty="0">
                <a:latin typeface="LyonText"/>
              </a:rPr>
              <a:t>this is meant to function as oversight to prevent its abuse. (Wasn’t all that effective, </a:t>
            </a:r>
          </a:p>
          <a:p>
            <a:pPr marL="0" indent="0">
              <a:lnSpc>
                <a:spcPct val="113000"/>
              </a:lnSpc>
              <a:buSzPct val="45000"/>
            </a:pPr>
            <a:r>
              <a:rPr lang="en-US" sz="1600" dirty="0">
                <a:latin typeface="LyonText"/>
              </a:rPr>
              <a:t>apparently)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600" b="1" dirty="0">
                <a:latin typeface="LyonText"/>
              </a:rPr>
              <a:t>Ethics committee: </a:t>
            </a:r>
            <a:r>
              <a:rPr lang="en-US" sz="1600" dirty="0">
                <a:latin typeface="LyonText"/>
              </a:rPr>
              <a:t>Initially made up of veteran U.S. foreign policy officials to “advise” on </a:t>
            </a:r>
          </a:p>
          <a:p>
            <a:pPr marL="0" indent="0">
              <a:lnSpc>
                <a:spcPct val="113000"/>
              </a:lnSpc>
              <a:buSzPct val="45000"/>
            </a:pPr>
            <a:r>
              <a:rPr lang="en-US" sz="1600" dirty="0">
                <a:latin typeface="LyonText"/>
              </a:rPr>
              <a:t>     potential customers</a:t>
            </a:r>
            <a:endParaRPr lang="en-US" sz="1600" b="0" i="0" dirty="0">
              <a:solidFill>
                <a:srgbClr val="000000"/>
              </a:solidFill>
              <a:effectLst/>
              <a:latin typeface="LyonText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56EBDD2-316D-74AF-81E9-747710441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223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23E6647E-84F0-F804-6819-0D27BAD8D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2" y="367287"/>
            <a:ext cx="4800600" cy="77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2800" b="1" dirty="0">
                <a:solidFill>
                  <a:schemeClr val="tx1"/>
                </a:solidFill>
                <a:latin typeface="Noto Sans" panose="020B0502040504020204" pitchFamily="34"/>
              </a:rPr>
              <a:t>Is</a:t>
            </a:r>
            <a:r>
              <a:rPr lang="en-US" altLang="en-US" sz="2800" b="1" dirty="0">
                <a:latin typeface="Noto Sans" panose="020B0502040504020204" pitchFamily="34"/>
              </a:rPr>
              <a:t> Pegasus Legal? 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8550063D-C2D3-0EC5-84BC-BC6DED9E0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143000"/>
            <a:ext cx="754380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endParaRPr lang="en-US" altLang="en-US" dirty="0">
              <a:latin typeface="Noto Sans" panose="020B0502040504020204" pitchFamily="34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069C5D58-DA0B-CC48-C466-1D34986E3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2" y="854075"/>
            <a:ext cx="8458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b="1" dirty="0">
                <a:solidFill>
                  <a:schemeClr val="tx1"/>
                </a:solidFill>
                <a:latin typeface="Noto Sans" panose="020B0502040504020204" pitchFamily="34"/>
              </a:rPr>
              <a:t>Executive order signed in March 2023 bans U.S. government from using it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In response to the revelation over 50 U.S. government officials, both overseas and on U.S. soil, were attacked using the spyware  </a:t>
            </a:r>
            <a:b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</a:br>
            <a:endParaRPr lang="en-US" altLang="en-US" sz="1050" dirty="0">
              <a:solidFill>
                <a:schemeClr val="tx1"/>
              </a:solidFill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Prior to that, </a:t>
            </a:r>
            <a:r>
              <a:rPr lang="en-US" altLang="en-US" sz="1050" b="1" dirty="0">
                <a:solidFill>
                  <a:schemeClr val="tx1"/>
                </a:solidFill>
                <a:latin typeface="Noto Sans" panose="020B0502040504020204" pitchFamily="34"/>
              </a:rPr>
              <a:t>U.S. wiretapping laws </a:t>
            </a:r>
            <a:r>
              <a:rPr lang="en-US" altLang="en-US" sz="1050" b="1" dirty="0" err="1">
                <a:solidFill>
                  <a:schemeClr val="tx1"/>
                </a:solidFill>
                <a:latin typeface="Noto Sans" panose="020B0502040504020204" pitchFamily="34"/>
              </a:rPr>
              <a:t>kinda-sorta</a:t>
            </a:r>
            <a:r>
              <a:rPr lang="en-US" altLang="en-US" sz="1050" b="1" dirty="0">
                <a:solidFill>
                  <a:schemeClr val="tx1"/>
                </a:solidFill>
                <a:latin typeface="Noto Sans" panose="020B0502040504020204" pitchFamily="34"/>
              </a:rPr>
              <a:t> prevented (but also </a:t>
            </a:r>
            <a:r>
              <a:rPr lang="en-US" altLang="en-US" sz="1050" b="1" dirty="0" err="1">
                <a:solidFill>
                  <a:schemeClr val="tx1"/>
                </a:solidFill>
                <a:latin typeface="Noto Sans" panose="020B0502040504020204" pitchFamily="34"/>
              </a:rPr>
              <a:t>sorta</a:t>
            </a:r>
            <a:r>
              <a:rPr lang="en-US" altLang="en-US" sz="1050" b="1" dirty="0">
                <a:solidFill>
                  <a:schemeClr val="tx1"/>
                </a:solidFill>
                <a:latin typeface="Noto Sans" panose="020B0502040504020204" pitchFamily="34"/>
              </a:rPr>
              <a:t> allowed)  </a:t>
            </a: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spyware from being used against U.S. citizens on U.S. soil </a:t>
            </a:r>
            <a:b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</a:br>
            <a:endParaRPr lang="en-US" altLang="en-US" sz="1050" dirty="0">
              <a:solidFill>
                <a:schemeClr val="tx1"/>
              </a:solidFill>
              <a:latin typeface="Noto Sans" panose="020B0502040504020204" pitchFamily="34"/>
            </a:endParaRP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On one hand, private citizens have </a:t>
            </a:r>
            <a:r>
              <a:rPr lang="en-US" altLang="en-US" sz="1050" b="1" dirty="0">
                <a:solidFill>
                  <a:schemeClr val="tx1"/>
                </a:solidFill>
                <a:latin typeface="Noto Sans" panose="020B0502040504020204" pitchFamily="34"/>
              </a:rPr>
              <a:t>Fourth Amendment protections </a:t>
            </a:r>
            <a:br>
              <a:rPr lang="en-US" altLang="en-US" sz="1050" b="1" dirty="0">
                <a:solidFill>
                  <a:schemeClr val="tx1"/>
                </a:solidFill>
                <a:latin typeface="Noto Sans" panose="020B0502040504020204" pitchFamily="34"/>
              </a:rPr>
            </a:br>
            <a:endParaRPr lang="en-US" altLang="en-US" sz="1050" b="1" dirty="0">
              <a:solidFill>
                <a:schemeClr val="tx1"/>
              </a:solidFill>
              <a:latin typeface="Noto Sans" panose="020B0502040504020204" pitchFamily="34"/>
            </a:endParaRP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On the other hand, Patriot Act Sections 218 and 213</a:t>
            </a:r>
          </a:p>
          <a:p>
            <a:pPr lvl="2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050" b="0" i="0" dirty="0">
                <a:solidFill>
                  <a:schemeClr val="tx1"/>
                </a:solidFill>
                <a:effectLst/>
                <a:latin typeface="schoolbook"/>
              </a:rPr>
              <a:t> </a:t>
            </a:r>
            <a:r>
              <a:rPr lang="en-US" sz="1050" b="1" i="0" dirty="0">
                <a:solidFill>
                  <a:schemeClr val="tx1"/>
                </a:solidFill>
                <a:effectLst/>
                <a:latin typeface="schoolbook"/>
              </a:rPr>
              <a:t>Section 213: </a:t>
            </a:r>
            <a:r>
              <a:rPr lang="en-US" sz="1050" i="0" dirty="0">
                <a:solidFill>
                  <a:schemeClr val="tx1"/>
                </a:solidFill>
                <a:effectLst/>
                <a:latin typeface="schoolbook"/>
              </a:rPr>
              <a:t>Allows the government </a:t>
            </a:r>
            <a:r>
              <a:rPr lang="en-US" sz="1050" b="0" i="0" dirty="0">
                <a:solidFill>
                  <a:schemeClr val="tx1"/>
                </a:solidFill>
                <a:effectLst/>
                <a:latin typeface="schoolbook"/>
              </a:rPr>
              <a:t>search private property without notice to</a:t>
            </a:r>
            <a:br>
              <a:rPr lang="en-US" sz="1050" b="0" i="0" dirty="0">
                <a:solidFill>
                  <a:schemeClr val="tx1"/>
                </a:solidFill>
                <a:effectLst/>
                <a:latin typeface="schoolbook"/>
              </a:rPr>
            </a:br>
            <a:r>
              <a:rPr lang="en-US" sz="1050" b="0" i="0" dirty="0">
                <a:solidFill>
                  <a:schemeClr val="tx1"/>
                </a:solidFill>
                <a:effectLst/>
                <a:latin typeface="schoolbook"/>
              </a:rPr>
              <a:t> the owner.</a:t>
            </a:r>
          </a:p>
          <a:p>
            <a:pPr lvl="2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050" dirty="0">
                <a:solidFill>
                  <a:schemeClr val="tx1"/>
                </a:solidFill>
                <a:latin typeface="schoolbook"/>
              </a:rPr>
              <a:t> </a:t>
            </a:r>
            <a:r>
              <a:rPr lang="en-US" sz="1050" b="1" dirty="0">
                <a:solidFill>
                  <a:schemeClr val="tx1"/>
                </a:solidFill>
                <a:latin typeface="schoolbook"/>
              </a:rPr>
              <a:t>Section 218: </a:t>
            </a:r>
            <a:r>
              <a:rPr lang="en-US" sz="1050" dirty="0">
                <a:solidFill>
                  <a:schemeClr val="tx1"/>
                </a:solidFill>
                <a:latin typeface="schoolbook"/>
              </a:rPr>
              <a:t>Enables </a:t>
            </a:r>
            <a:r>
              <a:rPr lang="en-US" sz="1050" b="0" i="0" dirty="0">
                <a:solidFill>
                  <a:schemeClr val="tx1"/>
                </a:solidFill>
                <a:effectLst/>
                <a:latin typeface="schoolbook"/>
              </a:rPr>
              <a:t>collection of foreign intelligence information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sz="1050" dirty="0">
                <a:solidFill>
                  <a:schemeClr val="tx1"/>
                </a:solidFill>
                <a:latin typeface="schoolbook"/>
              </a:rPr>
              <a:t>The Patriot Act  is an expansion on </a:t>
            </a:r>
            <a:r>
              <a:rPr lang="en-US" sz="1050" b="1" dirty="0">
                <a:solidFill>
                  <a:schemeClr val="tx1"/>
                </a:solidFill>
                <a:latin typeface="schoolbook"/>
              </a:rPr>
              <a:t>FISA Section 207</a:t>
            </a:r>
            <a:r>
              <a:rPr lang="en-US" sz="1050" dirty="0">
                <a:solidFill>
                  <a:schemeClr val="tx1"/>
                </a:solidFill>
                <a:latin typeface="schoolbook"/>
              </a:rPr>
              <a:t>, which was already expanded to include literally anything on anyone </a:t>
            </a:r>
            <a:br>
              <a:rPr lang="en-US" sz="1050" dirty="0">
                <a:solidFill>
                  <a:schemeClr val="tx1"/>
                </a:solidFill>
                <a:latin typeface="schoolbook"/>
              </a:rPr>
            </a:br>
            <a:r>
              <a:rPr lang="en-US" sz="1050" dirty="0">
                <a:solidFill>
                  <a:schemeClr val="tx1"/>
                </a:solidFill>
                <a:latin typeface="schoolbook"/>
              </a:rPr>
              <a:t>allegedly relevant to a “criminal investigation” </a:t>
            </a:r>
            <a:br>
              <a:rPr lang="en-US" sz="1050" dirty="0">
                <a:solidFill>
                  <a:schemeClr val="tx1"/>
                </a:solidFill>
                <a:latin typeface="schoolbook"/>
              </a:rPr>
            </a:br>
            <a:endParaRPr lang="en-US" sz="1050" b="0" i="0" dirty="0">
              <a:solidFill>
                <a:schemeClr val="tx1"/>
              </a:solidFill>
              <a:effectLst/>
              <a:latin typeface="schoolbook"/>
            </a:endParaRP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en-US" sz="1050" i="1" dirty="0">
                <a:solidFill>
                  <a:schemeClr val="tx1"/>
                </a:solidFill>
                <a:latin typeface="Noto Sans" panose="020B0502040504020204" pitchFamily="34"/>
              </a:rPr>
              <a:t>Gets a bit murky when a U.S. citizen is in another country and tangentially or directly involved in an ongoing investigation </a:t>
            </a:r>
            <a:br>
              <a:rPr lang="en-US" altLang="en-US" sz="1050" i="1" dirty="0">
                <a:solidFill>
                  <a:schemeClr val="tx1"/>
                </a:solidFill>
                <a:latin typeface="Noto Sans" panose="020B0502040504020204" pitchFamily="34"/>
              </a:rPr>
            </a:br>
            <a:r>
              <a:rPr lang="en-US" altLang="en-US" sz="1050" i="1" dirty="0">
                <a:solidFill>
                  <a:schemeClr val="tx1"/>
                </a:solidFill>
                <a:latin typeface="Noto Sans" panose="020B0502040504020204" pitchFamily="34"/>
              </a:rPr>
              <a:t>or has any contact whatsoever apparently with anyone for any reason in a foreign country. </a:t>
            </a:r>
            <a:br>
              <a:rPr lang="en-US" altLang="en-US" sz="1050" i="1" dirty="0">
                <a:solidFill>
                  <a:schemeClr val="tx1"/>
                </a:solidFill>
                <a:latin typeface="Noto Sans" panose="020B0502040504020204" pitchFamily="34"/>
              </a:rPr>
            </a:br>
            <a:r>
              <a:rPr lang="en-US" altLang="en-US" sz="1050" i="1" dirty="0">
                <a:solidFill>
                  <a:schemeClr val="tx1"/>
                </a:solidFill>
                <a:latin typeface="Noto Sans" panose="020B0502040504020204" pitchFamily="34"/>
              </a:rPr>
              <a:t> </a:t>
            </a:r>
            <a:endParaRPr lang="en-US" altLang="en-US" sz="1050" dirty="0">
              <a:solidFill>
                <a:schemeClr val="tx1"/>
              </a:solidFill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b="1" dirty="0">
                <a:solidFill>
                  <a:schemeClr val="tx1"/>
                </a:solidFill>
                <a:latin typeface="Noto Sans" panose="020B0502040504020204" pitchFamily="34"/>
              </a:rPr>
              <a:t>Spyware is still used by the U.S. government secret squirrel agencies in active investigations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Cleopatra Holdings is still paying for the use of Landmark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DEA is authorized to use Graphite </a:t>
            </a:r>
          </a:p>
          <a:p>
            <a:pPr lvl="1"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050" dirty="0">
                <a:solidFill>
                  <a:schemeClr val="tx1"/>
                </a:solidFill>
                <a:latin typeface="Noto Sans" panose="020B0502040504020204" pitchFamily="34"/>
              </a:rPr>
              <a:t>NSA conducts PRISM and upstream searches literally all. the. time.</a:t>
            </a:r>
            <a:endParaRPr lang="en-US" altLang="en-US" sz="1000" dirty="0">
              <a:solidFill>
                <a:schemeClr val="tx1"/>
              </a:solidFill>
              <a:latin typeface="Noto Sans" panose="020B0502040504020204" pitchFamily="34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C56EBDD2-316D-74AF-81E9-747710441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492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>
            <a:extLst>
              <a:ext uri="{FF2B5EF4-FFF2-40B4-BE49-F238E27FC236}">
                <a16:creationId xmlns:a16="http://schemas.microsoft.com/office/drawing/2014/main" id="{BB4AFF8F-03C8-1288-C5C1-CC633497E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363"/>
            <a:ext cx="7772400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>
                <a:latin typeface="Noto Sans" panose="020B0502040504020204" pitchFamily="34"/>
              </a:rPr>
              <a:t>How much does it cost?  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81885EB6-EB20-652E-16EB-E235FE1D1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719" y="1179513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b="1" dirty="0">
                <a:latin typeface="Noto Sans" panose="020B0502040504020204" pitchFamily="34"/>
              </a:rPr>
              <a:t>2016 Price List (the price has likely gone up ) 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FB7465FE-34B1-D8C3-2B74-0E2E748CE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113" y="1636714"/>
            <a:ext cx="8240712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200" b="1" dirty="0">
                <a:latin typeface="Noto Sans" panose="020B0502040504020204" pitchFamily="34"/>
              </a:rPr>
              <a:t>Based on number of targets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200" b="1" dirty="0">
                <a:latin typeface="Noto Sans" panose="020B0502040504020204" pitchFamily="34"/>
              </a:rPr>
              <a:t>$500,000 installation fee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200" b="1" dirty="0">
                <a:latin typeface="Noto Sans" panose="020B0502040504020204" pitchFamily="34"/>
              </a:rPr>
              <a:t>10 iPhone or Android users: $650,000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200" b="1" dirty="0">
                <a:latin typeface="Noto Sans" panose="020B0502040504020204" pitchFamily="34"/>
              </a:rPr>
              <a:t>5 Blackberry users: $500,000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200" b="1" dirty="0">
                <a:latin typeface="Noto Sans" panose="020B0502040504020204" pitchFamily="34"/>
              </a:rPr>
              <a:t>5 Symbian users: $300,000 </a:t>
            </a:r>
          </a:p>
          <a:p>
            <a:pPr marL="0" indent="0">
              <a:lnSpc>
                <a:spcPct val="113000"/>
              </a:lnSpc>
              <a:buSzPct val="45000"/>
            </a:pPr>
            <a:r>
              <a:rPr lang="en-US" altLang="en-US" sz="1200" b="1" dirty="0">
                <a:latin typeface="Noto Sans" panose="020B0502040504020204" pitchFamily="34"/>
              </a:rPr>
              <a:t>+ setup fee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None/>
            </a:pPr>
            <a:endParaRPr lang="en-US" altLang="en-US" sz="1200" b="1" dirty="0"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ClrTx/>
              <a:buSzTx/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  <a:latin typeface="Noto Sans" panose="020B0502040504020204" pitchFamily="34"/>
              </a:rPr>
              <a:t>Need to spy on MORE people? Affordable upgrades! </a:t>
            </a:r>
            <a:br>
              <a:rPr lang="en-US" altLang="en-US" sz="1200" b="1" dirty="0">
                <a:solidFill>
                  <a:srgbClr val="FF0000"/>
                </a:solidFill>
                <a:latin typeface="Noto Sans" panose="020B0502040504020204" pitchFamily="34"/>
              </a:rPr>
            </a:br>
            <a:endParaRPr lang="en-US" altLang="en-US" sz="1200" b="1" dirty="0">
              <a:solidFill>
                <a:srgbClr val="FF0000"/>
              </a:solidFill>
              <a:latin typeface="Noto Sans" panose="020B0502040504020204" pitchFamily="34"/>
            </a:endParaRPr>
          </a:p>
          <a:p>
            <a:pPr>
              <a:lnSpc>
                <a:spcPct val="113000"/>
              </a:lnSpc>
              <a:buSzPct val="45000"/>
              <a:buFont typeface="Symbol" panose="05050102010706020507" pitchFamily="18" charset="2"/>
              <a:buChar char=""/>
            </a:pPr>
            <a:r>
              <a:rPr lang="en-US" altLang="en-US" sz="1200" b="1" dirty="0">
                <a:latin typeface="Noto Sans" panose="020B0502040504020204" pitchFamily="34"/>
              </a:rPr>
              <a:t>100 extra targets: $800,000 </a:t>
            </a:r>
          </a:p>
          <a:p>
            <a:pPr>
              <a:lnSpc>
                <a:spcPct val="113000"/>
              </a:lnSpc>
              <a:buSzPct val="45000"/>
              <a:buFont typeface="Symbol" panose="05050102010706020507" pitchFamily="18" charset="2"/>
              <a:buChar char=""/>
            </a:pPr>
            <a:r>
              <a:rPr lang="en-US" altLang="en-US" sz="1200" b="1" dirty="0">
                <a:latin typeface="Noto Sans" panose="020B0502040504020204" pitchFamily="34"/>
              </a:rPr>
              <a:t>50 extra targets: $500,0000</a:t>
            </a:r>
            <a:endParaRPr lang="en-US" altLang="en-US" sz="1600" b="1" dirty="0">
              <a:latin typeface="Noto Sans" panose="020B0502040504020204" pitchFamily="34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1261C85-7260-ACFF-D866-BA9D813ED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5EC81F75-6B4B-D7D4-D7F1-9D847EA3A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0363"/>
            <a:ext cx="7772400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sz="4000" b="1">
                <a:latin typeface="Noto Sans" panose="020B0502040504020204" pitchFamily="34"/>
              </a:rPr>
              <a:t>How much does it make? 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3546880C-CCEC-CD1B-C8E4-384BB6E43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636713"/>
            <a:ext cx="7086600" cy="339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Sales doubled starting from tens of millions from the start (to $60 million by 2014)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U.S. investment firm bought 70 percent of shares for $130 million 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b="1" dirty="0">
                <a:latin typeface="Noto Sans" panose="020B0502040504020204" pitchFamily="34"/>
              </a:rPr>
              <a:t>Those same shares bought back by one of the founders and a U.K. firm (</a:t>
            </a:r>
            <a:r>
              <a:rPr lang="en-US" altLang="en-US" sz="1600" b="1" dirty="0" err="1">
                <a:latin typeface="Noto Sans" panose="020B0502040504020204" pitchFamily="34"/>
              </a:rPr>
              <a:t>Novalpina</a:t>
            </a:r>
            <a:r>
              <a:rPr lang="en-US" altLang="en-US" sz="1600" b="1" dirty="0">
                <a:latin typeface="Noto Sans" panose="020B0502040504020204" pitchFamily="34"/>
              </a:rPr>
              <a:t>) in 2019; </a:t>
            </a:r>
            <a:r>
              <a:rPr lang="en-US" altLang="en-US" sz="1600" b="1" dirty="0" err="1">
                <a:latin typeface="Noto Sans" panose="020B0502040504020204" pitchFamily="34"/>
              </a:rPr>
              <a:t>Novalpina</a:t>
            </a:r>
            <a:r>
              <a:rPr lang="en-US" altLang="en-US" sz="1600" b="1" dirty="0">
                <a:latin typeface="Noto Sans" panose="020B0502040504020204" pitchFamily="34"/>
              </a:rPr>
              <a:t> offloads it into Gideon Holdings (U.S. company)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$55 million contract signed with Saudi Arabia in 2017 (and that’s just </a:t>
            </a:r>
            <a:r>
              <a:rPr lang="en-US" altLang="en-US" sz="1600" i="1" dirty="0">
                <a:latin typeface="Noto Sans" panose="020B0502040504020204" pitchFamily="34"/>
              </a:rPr>
              <a:t>one</a:t>
            </a:r>
            <a:r>
              <a:rPr lang="en-US" altLang="en-US" sz="1600" dirty="0">
                <a:latin typeface="Noto Sans" panose="020B0502040504020204" pitchFamily="34"/>
              </a:rPr>
              <a:t> contract...there’s so. Many. More.)</a:t>
            </a:r>
          </a:p>
          <a:p>
            <a:pPr>
              <a:lnSpc>
                <a:spcPct val="113000"/>
              </a:lnSpc>
              <a:buSzPct val="45000"/>
              <a:buFont typeface="Wingdings" panose="05000000000000000000" pitchFamily="2" charset="2"/>
              <a:buChar char=""/>
            </a:pPr>
            <a:r>
              <a:rPr lang="en-US" altLang="en-US" sz="1600" dirty="0">
                <a:latin typeface="Noto Sans" panose="020B0502040504020204" pitchFamily="34"/>
              </a:rPr>
              <a:t>NSO’s geolocation tool, Landmark, charges </a:t>
            </a:r>
            <a:r>
              <a:rPr lang="en-US" altLang="en-US" sz="1600" i="1" dirty="0">
                <a:latin typeface="Noto Sans" panose="020B0502040504020204" pitchFamily="34"/>
              </a:rPr>
              <a:t>per query</a:t>
            </a:r>
            <a:r>
              <a:rPr lang="en-US" altLang="en-US" sz="1600" dirty="0">
                <a:latin typeface="Noto Sans" panose="020B0502040504020204" pitchFamily="34"/>
              </a:rPr>
              <a:t> – and investigations require a lot of queries.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85C2C35-0D17-ADC4-6DD7-8CB997C6B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239963"/>
            <a:ext cx="92075" cy="1646237"/>
          </a:xfrm>
          <a:prstGeom prst="rect">
            <a:avLst/>
          </a:prstGeom>
          <a:solidFill>
            <a:srgbClr val="CED4D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551EE872-CBDB-85CE-5B02-49B9B86C9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1133475"/>
            <a:ext cx="3382962" cy="14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Used to capture </a:t>
            </a:r>
            <a:r>
              <a:rPr lang="en-US" altLang="en-US" sz="1200" b="1" dirty="0">
                <a:latin typeface="Noto Sans" panose="020B0502040504020204" pitchFamily="34"/>
              </a:rPr>
              <a:t>El </a:t>
            </a:r>
            <a:r>
              <a:rPr lang="en-US" altLang="en-US" sz="1200" b="1" dirty="0" err="1">
                <a:latin typeface="Noto Sans" panose="020B0502040504020204" pitchFamily="34"/>
              </a:rPr>
              <a:t>Chapto</a:t>
            </a:r>
            <a:r>
              <a:rPr lang="en-US" altLang="en-US" sz="1200" b="1" dirty="0">
                <a:latin typeface="Noto Sans" panose="020B0502040504020204" pitchFamily="34"/>
              </a:rPr>
              <a:t> (Joaquin </a:t>
            </a:r>
            <a:r>
              <a:rPr lang="en-US" altLang="en-US" sz="1200" b="1" dirty="0" err="1">
                <a:latin typeface="Noto Sans" panose="020B0502040504020204" pitchFamily="34"/>
              </a:rPr>
              <a:t>Guman</a:t>
            </a:r>
            <a:r>
              <a:rPr lang="en-US" altLang="en-US" sz="1200" b="1" dirty="0">
                <a:latin typeface="Noto Sans" panose="020B0502040504020204" pitchFamily="34"/>
              </a:rPr>
              <a:t> Loera), </a:t>
            </a:r>
            <a:r>
              <a:rPr lang="en-US" altLang="en-US" sz="1200" dirty="0">
                <a:latin typeface="Noto Sans" panose="020B0502040504020204" pitchFamily="34"/>
              </a:rPr>
              <a:t>major drug lord 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b="1" dirty="0">
                <a:solidFill>
                  <a:srgbClr val="666666"/>
                </a:solidFill>
                <a:latin typeface="Noto Sans" panose="020B0502040504020204" pitchFamily="34"/>
              </a:rPr>
              <a:t> </a:t>
            </a:r>
            <a:r>
              <a:rPr lang="en-US" altLang="en-US" sz="1200" dirty="0">
                <a:latin typeface="Noto Sans" panose="020B0502040504020204" pitchFamily="34"/>
              </a:rPr>
              <a:t>Effectively used in </a:t>
            </a:r>
            <a:r>
              <a:rPr lang="en-US" altLang="en-US" sz="1200" u="sng" dirty="0">
                <a:latin typeface="Noto Sans" panose="020B0502040504020204" pitchFamily="34"/>
              </a:rPr>
              <a:t>some</a:t>
            </a:r>
            <a:r>
              <a:rPr lang="en-US" altLang="en-US" sz="1200" dirty="0">
                <a:latin typeface="Noto Sans" panose="020B0502040504020204" pitchFamily="34"/>
              </a:rPr>
              <a:t> drug cartel operations </a:t>
            </a:r>
          </a:p>
          <a:p>
            <a:pPr algn="r"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</a:pPr>
            <a:endParaRPr lang="en-US" altLang="en-US" sz="1200" b="1" dirty="0">
              <a:solidFill>
                <a:srgbClr val="666666"/>
              </a:solidFill>
              <a:latin typeface="Noto Sans" panose="020B0502040504020204" pitchFamily="34"/>
            </a:endParaRP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AB9E1887-3449-A387-120A-FF09200AB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438" y="731838"/>
            <a:ext cx="2011362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b="1">
                <a:latin typeface="Noto Sans" panose="020B0502040504020204" pitchFamily="34"/>
              </a:rPr>
              <a:t>Mexico 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ECA76657-5C8C-CAB2-EFA4-2D336A0C6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3579813"/>
            <a:ext cx="2011363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algn="ctr">
              <a:lnSpc>
                <a:spcPct val="113000"/>
              </a:lnSpc>
            </a:pPr>
            <a:r>
              <a:rPr lang="en-US" altLang="en-US" b="1">
                <a:latin typeface="Noto Sans" panose="020B0502040504020204" pitchFamily="34"/>
              </a:rPr>
              <a:t>  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E7D1B322-412F-3E06-6E2D-4844B83C8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43200"/>
            <a:ext cx="3382963" cy="267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solidFill>
                  <a:schemeClr val="tx1"/>
                </a:solidFill>
                <a:latin typeface="Noto Sans" panose="020B0502040504020204" pitchFamily="34"/>
              </a:rPr>
              <a:t>Effectively used to stop several terrorist plots 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solidFill>
                  <a:schemeClr val="tx1"/>
                </a:solidFill>
                <a:latin typeface="Noto Sans" panose="020B0502040504020204" pitchFamily="34"/>
              </a:rPr>
              <a:t>Took down a child trafficking ring with participants that spanned 40 countries 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solidFill>
                  <a:schemeClr val="tx1"/>
                </a:solidFill>
                <a:latin typeface="Noto Sans" panose="020B0502040504020204" pitchFamily="34"/>
              </a:rPr>
              <a:t>Potentially has stopped a number of mass terrorism attacks 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solidFill>
                  <a:schemeClr val="tx1"/>
                </a:solidFill>
                <a:latin typeface="Noto Sans" panose="020B0502040504020204" pitchFamily="34"/>
              </a:rPr>
              <a:t>Amplifies the efficacy of multi-national collaborative efforts 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endParaRPr lang="en-US" altLang="en-US" sz="1200" dirty="0">
              <a:solidFill>
                <a:srgbClr val="666666"/>
              </a:solidFill>
              <a:latin typeface="Noto Sans" panose="020B0502040504020204" pitchFamily="34"/>
            </a:endParaRPr>
          </a:p>
          <a:p>
            <a:pPr algn="r"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</a:pPr>
            <a:endParaRPr lang="en-US" altLang="en-US" sz="1200" dirty="0">
              <a:solidFill>
                <a:srgbClr val="666666"/>
              </a:solidFill>
              <a:latin typeface="Noto Sans" panose="020B0502040504020204" pitchFamily="34"/>
            </a:endParaRP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DBB6D040-480C-132A-9C87-3C38DD180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438" y="2341563"/>
            <a:ext cx="1096962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algn="r">
              <a:lnSpc>
                <a:spcPct val="113000"/>
              </a:lnSpc>
            </a:pPr>
            <a:r>
              <a:rPr lang="en-US" altLang="en-US" b="1">
                <a:latin typeface="Noto Sans" panose="020B0502040504020204" pitchFamily="34"/>
              </a:rPr>
              <a:t>Europe 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C9EDDF94-3D1B-A2BD-EA2A-E807D9489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2119" y="3067050"/>
            <a:ext cx="3382963" cy="178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Used it to spy on human rights activist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Used to spy on associates of journalist Jamal Khashoggi (killed and dismembered in 2018); conflicting forensics on this but we do know for certain Khashoggi’s inner circle was directly attacked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Aggressively targeted women activists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666666"/>
                </a:solidFill>
                <a:latin typeface="Noto Sans" panose="020B0502040504020204" pitchFamily="34"/>
              </a:rPr>
              <a:t> </a:t>
            </a: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1794AAE3-85D4-B00B-2F40-CC675802B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774" y="2682875"/>
            <a:ext cx="201136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8000"/>
              </a:lnSpc>
            </a:pPr>
            <a:r>
              <a:rPr lang="en-US" altLang="en-US" dirty="0">
                <a:latin typeface="Lato Black" charset="0"/>
              </a:rPr>
              <a:t>U.A.E. 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0D636159-7C83-88F6-E5E1-D8877053B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2119" y="1069697"/>
            <a:ext cx="3382963" cy="178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Deployed against journalists and activists, including soda tax proponents  </a:t>
            </a:r>
          </a:p>
          <a:p>
            <a:pPr>
              <a:lnSpc>
                <a:spcPct val="113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Used against </a:t>
            </a:r>
            <a:r>
              <a:rPr lang="en-US" altLang="en-US" sz="1200" b="1" dirty="0">
                <a:latin typeface="Noto Sans" panose="020B0502040504020204" pitchFamily="34"/>
              </a:rPr>
              <a:t>Alejandro Encinas</a:t>
            </a:r>
            <a:r>
              <a:rPr lang="en-US" altLang="en-US" sz="1200" dirty="0">
                <a:latin typeface="Noto Sans" panose="020B0502040504020204" pitchFamily="34"/>
              </a:rPr>
              <a:t>, human rights official investigating military abuses, in </a:t>
            </a:r>
            <a:r>
              <a:rPr lang="en-US" altLang="en-US" sz="1200" b="1" dirty="0">
                <a:latin typeface="Noto Sans" panose="020B0502040504020204" pitchFamily="34"/>
              </a:rPr>
              <a:t>May 2023 </a:t>
            </a:r>
            <a:r>
              <a:rPr lang="en-US" altLang="en-US" sz="1200" dirty="0">
                <a:latin typeface="Noto Sans" panose="020B0502040504020204" pitchFamily="34"/>
              </a:rPr>
              <a:t>(Citizen Lab conducted forensics) 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145C715F-0D4F-C202-84C8-F031813F7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312" y="731837"/>
            <a:ext cx="2011362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3000"/>
              </a:lnSpc>
            </a:pPr>
            <a:r>
              <a:rPr lang="en-US" altLang="en-US" b="1" dirty="0">
                <a:latin typeface="Noto Sans" panose="020B0502040504020204" pitchFamily="34"/>
              </a:rPr>
              <a:t>Mexico 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829C3B7B-EA31-1311-209C-B9A2CDF42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28600"/>
            <a:ext cx="2971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 algn="ctr">
              <a:lnSpc>
                <a:spcPct val="118000"/>
              </a:lnSpc>
            </a:pPr>
            <a:r>
              <a:rPr lang="en-US" altLang="en-US" sz="2400" b="1">
                <a:solidFill>
                  <a:srgbClr val="F10D0C"/>
                </a:solidFill>
                <a:latin typeface="Arial Black" panose="020B0A04020102020204" pitchFamily="34" charset="0"/>
              </a:rPr>
              <a:t>THE BAD 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0434AE27-C2E4-3925-BBA5-8C5CADAD5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5588"/>
            <a:ext cx="2057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1096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US" altLang="en-US" sz="2400" b="1">
                <a:solidFill>
                  <a:srgbClr val="3465A4"/>
                </a:solidFill>
                <a:latin typeface="Lucida Fax" panose="02060602050505020204" pitchFamily="18" charset="0"/>
              </a:rPr>
              <a:t>THE GOOD 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87A69275-E0BF-372D-392B-DE7C7F083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512" y="2987675"/>
            <a:ext cx="2743200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18000"/>
              </a:lnSpc>
            </a:pPr>
            <a:r>
              <a:rPr lang="en-US" altLang="en-US" dirty="0">
                <a:latin typeface="Lato Black" charset="0"/>
              </a:rPr>
              <a:t>U.S.A. / </a:t>
            </a:r>
            <a:r>
              <a:rPr lang="en-US" altLang="en-US" dirty="0" err="1">
                <a:latin typeface="Lato Black" charset="0"/>
              </a:rPr>
              <a:t>Dijbouti</a:t>
            </a:r>
            <a:r>
              <a:rPr lang="en-US" altLang="en-US" dirty="0">
                <a:latin typeface="Lato Black" charset="0"/>
              </a:rPr>
              <a:t> </a:t>
            </a:r>
          </a:p>
          <a:p>
            <a:pPr>
              <a:lnSpc>
                <a:spcPct val="118000"/>
              </a:lnSpc>
            </a:pPr>
            <a:endParaRPr lang="en-US" altLang="en-US" dirty="0">
              <a:latin typeface="Lato Black" charset="0"/>
            </a:endParaRPr>
          </a:p>
          <a:p>
            <a:r>
              <a:rPr lang="en-US" altLang="en-US" sz="1100" dirty="0"/>
              <a:t>U.S. (CIA) allegedly buys Pegasus for </a:t>
            </a:r>
            <a:r>
              <a:rPr lang="en-US" altLang="en-US" sz="1100" dirty="0" err="1"/>
              <a:t>Dijbouti</a:t>
            </a:r>
            <a:r>
              <a:rPr lang="en-US" altLang="en-US" sz="1100" dirty="0"/>
              <a:t>, a key access point for us in the Middle East in the G.W.O.T. </a:t>
            </a:r>
            <a:br>
              <a:rPr lang="en-US" altLang="en-US" sz="1100" dirty="0"/>
            </a:br>
            <a:r>
              <a:rPr lang="en-US" altLang="en-US" sz="1100" dirty="0"/>
              <a:t>**</a:t>
            </a:r>
            <a:r>
              <a:rPr lang="en-US" altLang="en-US" sz="1100" b="1" dirty="0" err="1"/>
              <a:t>Dijbouti</a:t>
            </a:r>
            <a:r>
              <a:rPr lang="en-US" altLang="en-US" sz="1100" b="1" dirty="0"/>
              <a:t> denies purchase &amp; use of this spyware </a:t>
            </a:r>
          </a:p>
          <a:p>
            <a:br>
              <a:rPr lang="en-US" altLang="en-US" sz="1100" dirty="0"/>
            </a:br>
            <a:r>
              <a:rPr lang="en-US" altLang="en-US" sz="1100" dirty="0" err="1"/>
              <a:t>Dijbouti</a:t>
            </a:r>
            <a:r>
              <a:rPr lang="en-US" altLang="en-US" sz="1100" dirty="0"/>
              <a:t> has a horrendous human rights record. However, it is undeniably strategically critical. #ItsComplicated*</a:t>
            </a:r>
            <a:br>
              <a:rPr lang="en-US" altLang="en-US" sz="1100" dirty="0"/>
            </a:br>
            <a:endParaRPr lang="en-US" altLang="en-US" sz="11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B28B1C9-9712-B2E5-3CB5-B0081742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990600"/>
            <a:ext cx="5092700" cy="200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b="1" dirty="0">
                <a:latin typeface="Noto Sans" panose="020B0502040504020204" pitchFamily="34"/>
              </a:rPr>
              <a:t>India:</a:t>
            </a:r>
            <a:r>
              <a:rPr lang="en-US" altLang="en-US" dirty="0">
                <a:latin typeface="Noto Sans" panose="020B0502040504020204" pitchFamily="34"/>
              </a:rPr>
              <a:t> </a:t>
            </a:r>
            <a:r>
              <a:rPr lang="en-US" altLang="en-US" sz="1500" dirty="0">
                <a:latin typeface="Noto Sans" panose="020B0502040504020204" pitchFamily="34"/>
              </a:rPr>
              <a:t>July 2017 Narendra Modi (Hindu nationalist) </a:t>
            </a:r>
            <a:r>
              <a:rPr lang="en-US" altLang="en-US" sz="1500" b="1" dirty="0">
                <a:solidFill>
                  <a:schemeClr val="accent2"/>
                </a:solidFill>
                <a:latin typeface="Noto Sans" panose="020B0502040504020204" pitchFamily="34"/>
              </a:rPr>
              <a:t>reverses decades-long commitment to the Palestinian movement </a:t>
            </a:r>
            <a:r>
              <a:rPr lang="en-US" altLang="en-US" sz="1500" dirty="0">
                <a:latin typeface="Noto Sans" panose="020B0502040504020204" pitchFamily="34"/>
              </a:rPr>
              <a:t>after buying $2 billion of intelligence and weapons from Israel, featuring Pegasus 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sz="1500" b="1" dirty="0">
                <a:latin typeface="Noto Sans" panose="020B0502040504020204" pitchFamily="34"/>
              </a:rPr>
              <a:t>Poland: </a:t>
            </a:r>
            <a:r>
              <a:rPr lang="en-US" altLang="en-US" sz="1500" dirty="0">
                <a:latin typeface="Noto Sans" panose="020B0502040504020204" pitchFamily="34"/>
              </a:rPr>
              <a:t>November 2016 Prime Minister Beata </a:t>
            </a:r>
            <a:r>
              <a:rPr lang="en-US" altLang="en-US" sz="1500" dirty="0" err="1">
                <a:latin typeface="Noto Sans" panose="020B0502040504020204" pitchFamily="34"/>
              </a:rPr>
              <a:t>Szydlo</a:t>
            </a:r>
            <a:r>
              <a:rPr lang="en-US" altLang="en-US" sz="1500" dirty="0">
                <a:latin typeface="Noto Sans" panose="020B0502040504020204" pitchFamily="34"/>
              </a:rPr>
              <a:t> visits Israel to buy Pegasus for its “Central Anti-Corruption Bureau.” Shortly after three opposition members were found to have been attacked by Pegasus.</a:t>
            </a:r>
            <a:r>
              <a:rPr lang="en-US" altLang="en-US" dirty="0">
                <a:latin typeface="Noto Sans" panose="020B0502040504020204" pitchFamily="34"/>
              </a:rPr>
              <a:t> 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sz="1500" b="1" dirty="0">
                <a:latin typeface="Noto Sans" panose="020B0502040504020204" pitchFamily="34"/>
              </a:rPr>
              <a:t>Panama</a:t>
            </a:r>
            <a:r>
              <a:rPr lang="en-US" altLang="en-US" b="1" dirty="0">
                <a:latin typeface="Noto Sans" panose="020B0502040504020204" pitchFamily="34"/>
              </a:rPr>
              <a:t> </a:t>
            </a:r>
            <a:r>
              <a:rPr lang="en-US" altLang="en-US" sz="1400" dirty="0">
                <a:latin typeface="Noto Sans" panose="020B0502040504020204" pitchFamily="34"/>
              </a:rPr>
              <a:t>Pres. Ricardo Martinelli, denied surveillance tools by the U.S. in 2009. In 2010, is </a:t>
            </a:r>
            <a:r>
              <a:rPr lang="en-US" altLang="en-US" sz="1400" b="1" dirty="0">
                <a:solidFill>
                  <a:schemeClr val="accent2"/>
                </a:solidFill>
                <a:latin typeface="Noto Sans" panose="020B0502040504020204" pitchFamily="34"/>
              </a:rPr>
              <a:t>one of only six countries to vote against a war crimes investigation against Israel. </a:t>
            </a:r>
            <a:r>
              <a:rPr lang="en-US" altLang="en-US" sz="1400" dirty="0">
                <a:latin typeface="Noto Sans" panose="020B0502040504020204" pitchFamily="34"/>
              </a:rPr>
              <a:t>One week later, Martinelli visits Israel. Martinelli orders Pegasus be used against basically everyone domestically, including his mistress. </a:t>
            </a:r>
            <a:br>
              <a:rPr lang="en-US" altLang="en-US" sz="1400" dirty="0">
                <a:latin typeface="Noto Sans" panose="020B0502040504020204" pitchFamily="34"/>
              </a:rPr>
            </a:br>
            <a:r>
              <a:rPr lang="en-US" altLang="en-US" sz="1400" b="1" dirty="0">
                <a:solidFill>
                  <a:schemeClr val="accent2"/>
                </a:solidFill>
                <a:latin typeface="Noto Sans" panose="020B0502040504020204" pitchFamily="34"/>
              </a:rPr>
              <a:t>Votes with Israel on pretty much everything. 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576C996-52C6-56B2-50A8-C367FF92A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8" y="228600"/>
            <a:ext cx="749776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b="1">
                <a:latin typeface="Noto Sans" panose="020B0502040504020204" pitchFamily="34"/>
              </a:rPr>
              <a:t>International Coinkydinks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49E1CD66-5EF0-257C-99EB-A997E566B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12" y="927647"/>
            <a:ext cx="5092700" cy="214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 marL="431800" indent="-215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b="1" dirty="0">
                <a:latin typeface="Noto Sans" panose="020B0502040504020204" pitchFamily="34"/>
              </a:rPr>
              <a:t>U.A.E.:</a:t>
            </a:r>
            <a:r>
              <a:rPr lang="en-US" altLang="en-US" b="1" dirty="0">
                <a:solidFill>
                  <a:srgbClr val="808080"/>
                </a:solidFill>
                <a:latin typeface="Noto Sans" panose="020B0502040504020204" pitchFamily="34"/>
              </a:rPr>
              <a:t> </a:t>
            </a:r>
            <a:r>
              <a:rPr lang="en-US" altLang="en-US" sz="1300" dirty="0" err="1">
                <a:latin typeface="Noto Sans" panose="020B0502040504020204" pitchFamily="34"/>
              </a:rPr>
              <a:t>Massad</a:t>
            </a:r>
            <a:r>
              <a:rPr lang="en-US" altLang="en-US" sz="1300" dirty="0">
                <a:latin typeface="Noto Sans" panose="020B0502040504020204" pitchFamily="34"/>
              </a:rPr>
              <a:t> </a:t>
            </a:r>
            <a:r>
              <a:rPr lang="en-US" altLang="en-US" sz="1300" dirty="0" err="1">
                <a:latin typeface="Noto Sans" panose="020B0502040504020204" pitchFamily="34"/>
              </a:rPr>
              <a:t>poisioned</a:t>
            </a:r>
            <a:r>
              <a:rPr lang="en-US" altLang="en-US" sz="1300" dirty="0">
                <a:latin typeface="Noto Sans" panose="020B0502040504020204" pitchFamily="34"/>
              </a:rPr>
              <a:t> a senior Hamas individual </a:t>
            </a:r>
            <a:r>
              <a:rPr lang="en-US" altLang="en-US" sz="1300" i="1" dirty="0">
                <a:latin typeface="Noto Sans" panose="020B0502040504020204" pitchFamily="34"/>
              </a:rPr>
              <a:t>within U.A.E. borders.</a:t>
            </a:r>
            <a:r>
              <a:rPr lang="en-US" altLang="en-US" sz="1300" dirty="0">
                <a:latin typeface="Noto Sans" panose="020B0502040504020204" pitchFamily="34"/>
              </a:rPr>
              <a:t> Israel offers to sell them Pegasus, U.A.E. buys it, </a:t>
            </a:r>
            <a:r>
              <a:rPr lang="en-US" altLang="en-US" sz="1300" b="1" dirty="0">
                <a:solidFill>
                  <a:schemeClr val="accent2"/>
                </a:solidFill>
                <a:latin typeface="Noto Sans" panose="020B0502040504020204" pitchFamily="34"/>
              </a:rPr>
              <a:t>almost immediately every dissenting voice is tapped.</a:t>
            </a:r>
          </a:p>
          <a:p>
            <a:pPr lvl="1"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sz="1400" b="1" dirty="0">
                <a:latin typeface="Noto Sans" panose="020B0502040504020204" pitchFamily="34"/>
              </a:rPr>
              <a:t>Ahmed Mansoor</a:t>
            </a:r>
            <a:r>
              <a:rPr lang="en-US" altLang="en-US" sz="1400" dirty="0">
                <a:latin typeface="Noto Sans" panose="020B0502040504020204" pitchFamily="34"/>
              </a:rPr>
              <a:t> $140,000 stolen from his account, location monitored, email hacked, passport seized, fired, beaten by strangers several times. </a:t>
            </a:r>
            <a:r>
              <a:rPr lang="en-US" altLang="en-US" sz="1400" b="1" dirty="0">
                <a:solidFill>
                  <a:schemeClr val="accent2"/>
                </a:solidFill>
                <a:latin typeface="Noto Sans" panose="020B0502040504020204" pitchFamily="34"/>
              </a:rPr>
              <a:t>In 2018, sentenced to 10 years in prison for FB and Twitter posts.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b="1" dirty="0">
                <a:latin typeface="Noto Sans" panose="020B0502040504020204" pitchFamily="34"/>
              </a:rPr>
              <a:t>Must be the Money: </a:t>
            </a:r>
            <a:r>
              <a:rPr lang="en-US" altLang="en-US" dirty="0">
                <a:latin typeface="Noto Sans" panose="020B0502040504020204" pitchFamily="34"/>
              </a:rPr>
              <a:t> 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None/>
            </a:pPr>
            <a:r>
              <a:rPr lang="en-US" altLang="en-US" sz="1200" dirty="0">
                <a:latin typeface="Noto Sans" panose="020B0502040504020204" pitchFamily="34"/>
              </a:rPr>
              <a:t>2018: Khashoggi killed; NSO claims its forensics analysis found no use of Pegasus against Khashoggi; however some evidence exists that his closest inner circle was attacked. 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dirty="0">
                <a:latin typeface="Noto Sans" panose="020B0502040504020204" pitchFamily="34"/>
              </a:rPr>
              <a:t>NSO ethics committee agrees to cut Saudi Arabia off 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b="1" dirty="0">
                <a:latin typeface="Noto Sans" panose="020B0502040504020204" pitchFamily="34"/>
              </a:rPr>
              <a:t>2019: </a:t>
            </a:r>
            <a:r>
              <a:rPr lang="en-US" altLang="en-US" sz="1200" b="1" dirty="0" err="1">
                <a:latin typeface="Noto Sans" panose="020B0502040504020204" pitchFamily="34"/>
              </a:rPr>
              <a:t>Novalpina</a:t>
            </a:r>
            <a:r>
              <a:rPr lang="en-US" altLang="en-US" sz="1200" b="1" dirty="0">
                <a:latin typeface="Noto Sans" panose="020B0502040504020204" pitchFamily="34"/>
              </a:rPr>
              <a:t> (U.K. equity firm) and Shalev </a:t>
            </a:r>
            <a:r>
              <a:rPr lang="en-US" altLang="en-US" sz="1200" b="1" dirty="0" err="1">
                <a:latin typeface="Noto Sans" panose="020B0502040504020204" pitchFamily="34"/>
              </a:rPr>
              <a:t>Hulio</a:t>
            </a:r>
            <a:r>
              <a:rPr lang="en-US" altLang="en-US" sz="1200" b="1" dirty="0">
                <a:latin typeface="Noto Sans" panose="020B0502040504020204" pitchFamily="34"/>
              </a:rPr>
              <a:t>, NSO founder, buys shares from when company is valued at $1B</a:t>
            </a:r>
          </a:p>
          <a:p>
            <a:pPr>
              <a:lnSpc>
                <a:spcPct val="100000"/>
              </a:lnSpc>
              <a:spcBef>
                <a:spcPts val="725"/>
              </a:spcBef>
              <a:buSzPct val="45000"/>
              <a:buFont typeface="Wingdings" panose="05000000000000000000" pitchFamily="2" charset="2"/>
              <a:buChar char=""/>
            </a:pPr>
            <a:r>
              <a:rPr lang="en-US" altLang="en-US" sz="1200" b="1" dirty="0">
                <a:solidFill>
                  <a:schemeClr val="accent2"/>
                </a:solidFill>
                <a:latin typeface="Noto Sans" panose="020B0502040504020204" pitchFamily="34"/>
              </a:rPr>
              <a:t>2020: U.A.E.’s Pegasus spigot turned back on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528DDF57-5740-8AB2-CE36-30B5EA0F4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8" y="228600"/>
            <a:ext cx="749776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Noto Sans CJK SC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b="1">
                <a:latin typeface="Noto Sans" panose="020B0502040504020204" pitchFamily="34"/>
              </a:rPr>
              <a:t>International Coinkydinks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oto Sans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"/>
      </a:majorFont>
      <a:minorFont>
        <a:latin typeface="Arial"/>
        <a:ea typeface="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2364</Words>
  <Application>Microsoft Office PowerPoint</Application>
  <PresentationFormat>Custom</PresentationFormat>
  <Paragraphs>181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17</vt:i4>
      </vt:variant>
    </vt:vector>
  </HeadingPairs>
  <TitlesOfParts>
    <vt:vector size="40" baseType="lpstr">
      <vt:lpstr>Arial</vt:lpstr>
      <vt:lpstr>Arial Black</vt:lpstr>
      <vt:lpstr>gtamcompressed</vt:lpstr>
      <vt:lpstr>Lato</vt:lpstr>
      <vt:lpstr>Lato Black</vt:lpstr>
      <vt:lpstr>Lucida Fax</vt:lpstr>
      <vt:lpstr>LyonText</vt:lpstr>
      <vt:lpstr>Noto Sans</vt:lpstr>
      <vt:lpstr>nyt-cheltenham</vt:lpstr>
      <vt:lpstr>schoolbook</vt:lpstr>
      <vt:lpstr>Symbol</vt:lpstr>
      <vt:lpstr>Times New Roman</vt:lpstr>
      <vt:lpstr>var(--typography-headline-standard-xxl-font-family)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Grey Elegant</dc:title>
  <dc:creator>Christina Eichelkraut</dc:creator>
  <cp:lastModifiedBy>Christina Eichelkraut</cp:lastModifiedBy>
  <cp:revision>22</cp:revision>
  <cp:lastPrinted>2023-08-02T19:59:23Z</cp:lastPrinted>
  <dcterms:created xsi:type="dcterms:W3CDTF">2023-07-15T23:29:16Z</dcterms:created>
  <dcterms:modified xsi:type="dcterms:W3CDTF">2023-08-07T01:25:01Z</dcterms:modified>
</cp:coreProperties>
</file>